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76"/>
  </p:notesMasterIdLst>
  <p:sldIdLst>
    <p:sldId id="257"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79" r:id="rId26"/>
    <p:sldId id="282" r:id="rId27"/>
    <p:sldId id="283" r:id="rId28"/>
    <p:sldId id="284" r:id="rId29"/>
    <p:sldId id="285" r:id="rId30"/>
    <p:sldId id="286" r:id="rId31"/>
    <p:sldId id="287" r:id="rId32"/>
    <p:sldId id="288" r:id="rId33"/>
    <p:sldId id="289" r:id="rId34"/>
    <p:sldId id="290" r:id="rId35"/>
    <p:sldId id="292" r:id="rId36"/>
    <p:sldId id="293" r:id="rId37"/>
    <p:sldId id="294" r:id="rId38"/>
    <p:sldId id="295" r:id="rId39"/>
    <p:sldId id="297" r:id="rId40"/>
    <p:sldId id="298" r:id="rId41"/>
    <p:sldId id="301" r:id="rId42"/>
    <p:sldId id="299" r:id="rId43"/>
    <p:sldId id="300" r:id="rId44"/>
    <p:sldId id="302" r:id="rId45"/>
    <p:sldId id="303" r:id="rId46"/>
    <p:sldId id="326" r:id="rId47"/>
    <p:sldId id="327" r:id="rId48"/>
    <p:sldId id="328" r:id="rId49"/>
    <p:sldId id="329" r:id="rId50"/>
    <p:sldId id="330" r:id="rId51"/>
    <p:sldId id="331" r:id="rId52"/>
    <p:sldId id="334" r:id="rId53"/>
    <p:sldId id="332" r:id="rId54"/>
    <p:sldId id="304" r:id="rId55"/>
    <p:sldId id="305" r:id="rId56"/>
    <p:sldId id="333" r:id="rId57"/>
    <p:sldId id="306" r:id="rId58"/>
    <p:sldId id="307" r:id="rId59"/>
    <p:sldId id="309" r:id="rId60"/>
    <p:sldId id="310" r:id="rId61"/>
    <p:sldId id="311" r:id="rId62"/>
    <p:sldId id="313" r:id="rId63"/>
    <p:sldId id="312" r:id="rId64"/>
    <p:sldId id="314" r:id="rId65"/>
    <p:sldId id="316" r:id="rId66"/>
    <p:sldId id="315" r:id="rId67"/>
    <p:sldId id="317" r:id="rId68"/>
    <p:sldId id="318" r:id="rId69"/>
    <p:sldId id="319" r:id="rId70"/>
    <p:sldId id="320" r:id="rId71"/>
    <p:sldId id="323" r:id="rId72"/>
    <p:sldId id="325" r:id="rId73"/>
    <p:sldId id="322" r:id="rId74"/>
    <p:sldId id="321"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lah Mohamed" initials="AM" lastIdx="1" clrIdx="0">
    <p:extLst>
      <p:ext uri="{19B8F6BF-5375-455C-9EA6-DF929625EA0E}">
        <p15:presenceInfo xmlns:p15="http://schemas.microsoft.com/office/powerpoint/2012/main" userId="51017d2e6ae70e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94660"/>
  </p:normalViewPr>
  <p:slideViewPr>
    <p:cSldViewPr snapToGrid="0">
      <p:cViewPr varScale="1">
        <p:scale>
          <a:sx n="82" d="100"/>
          <a:sy n="82" d="100"/>
        </p:scale>
        <p:origin x="6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23EAD-7889-452A-8A5D-955CE331A4B3}" type="datetimeFigureOut">
              <a:rPr lang="en-US" smtClean="0"/>
              <a:t>8/10/2020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4616-3CE2-4927-9884-4584A430018B}" type="slidenum">
              <a:rPr lang="en-US" smtClean="0"/>
              <a:t>‹#›</a:t>
            </a:fld>
            <a:endParaRPr lang="en-US"/>
          </a:p>
        </p:txBody>
      </p:sp>
    </p:spTree>
    <p:extLst>
      <p:ext uri="{BB962C8B-B14F-4D97-AF65-F5344CB8AC3E}">
        <p14:creationId xmlns:p14="http://schemas.microsoft.com/office/powerpoint/2010/main" val="2151458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6B4616-3CE2-4927-9884-4584A430018B}" type="slidenum">
              <a:rPr lang="en-US" smtClean="0"/>
              <a:t>17</a:t>
            </a:fld>
            <a:endParaRPr lang="en-US"/>
          </a:p>
        </p:txBody>
      </p:sp>
    </p:spTree>
    <p:extLst>
      <p:ext uri="{BB962C8B-B14F-4D97-AF65-F5344CB8AC3E}">
        <p14:creationId xmlns:p14="http://schemas.microsoft.com/office/powerpoint/2010/main" val="11246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6B4616-3CE2-4927-9884-4584A430018B}" type="slidenum">
              <a:rPr lang="en-US" smtClean="0"/>
              <a:t>43</a:t>
            </a:fld>
            <a:endParaRPr lang="en-US"/>
          </a:p>
        </p:txBody>
      </p:sp>
    </p:spTree>
    <p:extLst>
      <p:ext uri="{BB962C8B-B14F-4D97-AF65-F5344CB8AC3E}">
        <p14:creationId xmlns:p14="http://schemas.microsoft.com/office/powerpoint/2010/main" val="2715909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6B4616-3CE2-4927-9884-4584A430018B}" type="slidenum">
              <a:rPr lang="en-US" smtClean="0"/>
              <a:t>53</a:t>
            </a:fld>
            <a:endParaRPr lang="en-US"/>
          </a:p>
        </p:txBody>
      </p:sp>
    </p:spTree>
    <p:extLst>
      <p:ext uri="{BB962C8B-B14F-4D97-AF65-F5344CB8AC3E}">
        <p14:creationId xmlns:p14="http://schemas.microsoft.com/office/powerpoint/2010/main" val="339396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6B4616-3CE2-4927-9884-4584A430018B}" type="slidenum">
              <a:rPr lang="en-US" smtClean="0"/>
              <a:t>66</a:t>
            </a:fld>
            <a:endParaRPr lang="en-US"/>
          </a:p>
        </p:txBody>
      </p:sp>
    </p:spTree>
    <p:extLst>
      <p:ext uri="{BB962C8B-B14F-4D97-AF65-F5344CB8AC3E}">
        <p14:creationId xmlns:p14="http://schemas.microsoft.com/office/powerpoint/2010/main" val="368687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5D60DB-6745-4E57-B17B-694503C8AF6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1449675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5D60DB-6745-4E57-B17B-694503C8AF6E}" type="datetimeFigureOut">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2364866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05D60DB-6745-4E57-B17B-694503C8AF6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853203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05D60DB-6745-4E57-B17B-694503C8AF6E}" type="datetimeFigureOut">
              <a:rPr lang="en-US" smtClean="0"/>
              <a:t>8/10/2020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3018807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D60DB-6745-4E57-B17B-694503C8AF6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1282291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D60DB-6745-4E57-B17B-694503C8AF6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63641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D60DB-6745-4E57-B17B-694503C8AF6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231403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D60DB-6745-4E57-B17B-694503C8AF6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2618958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5D60DB-6745-4E57-B17B-694503C8AF6E}" type="datetimeFigureOut">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3033203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5D60DB-6745-4E57-B17B-694503C8AF6E}" type="datetimeFigureOut">
              <a:rPr lang="en-US" smtClean="0"/>
              <a:t>8/10/2020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4248532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5D60DB-6745-4E57-B17B-694503C8AF6E}" type="datetimeFigureOut">
              <a:rPr lang="en-US" smtClean="0"/>
              <a:t>8/10/2020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1894386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D60DB-6745-4E57-B17B-694503C8AF6E}" type="datetimeFigureOut">
              <a:rPr lang="en-US" smtClean="0"/>
              <a:t>8/10/2020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455462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5D60DB-6745-4E57-B17B-694503C8AF6E}" type="datetimeFigureOut">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247789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05D60DB-6745-4E57-B17B-694503C8AF6E}" type="datetimeFigureOut">
              <a:rPr lang="en-US" smtClean="0"/>
              <a:t>8/10/2020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8A44526C-AB5F-4E2C-8956-26BB210C4061}" type="slidenum">
              <a:rPr lang="en-US" smtClean="0"/>
              <a:t>‹#›</a:t>
            </a:fld>
            <a:endParaRPr lang="en-US"/>
          </a:p>
        </p:txBody>
      </p:sp>
    </p:spTree>
    <p:extLst>
      <p:ext uri="{BB962C8B-B14F-4D97-AF65-F5344CB8AC3E}">
        <p14:creationId xmlns:p14="http://schemas.microsoft.com/office/powerpoint/2010/main" val="3262907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05D60DB-6745-4E57-B17B-694503C8AF6E}" type="datetimeFigureOut">
              <a:rPr lang="en-US" smtClean="0"/>
              <a:t>8/10/2020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A44526C-AB5F-4E2C-8956-26BB210C4061}" type="slidenum">
              <a:rPr lang="en-US" smtClean="0"/>
              <a:t>‹#›</a:t>
            </a:fld>
            <a:endParaRPr lang="en-US"/>
          </a:p>
        </p:txBody>
      </p:sp>
    </p:spTree>
    <p:extLst>
      <p:ext uri="{BB962C8B-B14F-4D97-AF65-F5344CB8AC3E}">
        <p14:creationId xmlns:p14="http://schemas.microsoft.com/office/powerpoint/2010/main" val="1945532691"/>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fi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D5AC4D1-72A5-44AC-96BE-B3995709F03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27867" y="2042019"/>
            <a:ext cx="7518399" cy="4651021"/>
          </a:xfrm>
          <a:prstGeom prst="rect">
            <a:avLst/>
          </a:prstGeom>
          <a:ln>
            <a:noFill/>
          </a:ln>
          <a:effectLst>
            <a:softEdge rad="112500"/>
          </a:effectLst>
        </p:spPr>
      </p:pic>
      <p:sp>
        <p:nvSpPr>
          <p:cNvPr id="13" name="Title 12">
            <a:extLst>
              <a:ext uri="{FF2B5EF4-FFF2-40B4-BE49-F238E27FC236}">
                <a16:creationId xmlns:a16="http://schemas.microsoft.com/office/drawing/2014/main" id="{8E245124-C85B-4BFD-B9C8-08E977959E0E}"/>
              </a:ext>
            </a:extLst>
          </p:cNvPr>
          <p:cNvSpPr>
            <a:spLocks noGrp="1"/>
          </p:cNvSpPr>
          <p:nvPr>
            <p:ph type="title"/>
          </p:nvPr>
        </p:nvSpPr>
        <p:spPr>
          <a:xfrm>
            <a:off x="419877" y="400535"/>
            <a:ext cx="11167393" cy="1353620"/>
          </a:xfrm>
        </p:spPr>
        <p:txBody>
          <a:bodyPr/>
          <a:lstStyle/>
          <a:p>
            <a:pPr algn="ctr"/>
            <a:r>
              <a:rPr lang="en-US" sz="5400" dirty="0">
                <a:latin typeface="Comic Sans MS" panose="030F0702030302020204" pitchFamily="66" charset="0"/>
              </a:rPr>
              <a:t>SDN: Emulation, Implementation</a:t>
            </a:r>
            <a:br>
              <a:rPr lang="en-US" sz="5400" dirty="0">
                <a:latin typeface="Comic Sans MS" panose="030F0702030302020204" pitchFamily="66" charset="0"/>
              </a:rPr>
            </a:br>
            <a:r>
              <a:rPr lang="en-US" sz="5400" dirty="0">
                <a:latin typeface="Comic Sans MS" panose="030F0702030302020204" pitchFamily="66" charset="0"/>
              </a:rPr>
              <a:t> and Load Balancing </a:t>
            </a:r>
          </a:p>
        </p:txBody>
      </p:sp>
    </p:spTree>
    <p:extLst>
      <p:ext uri="{BB962C8B-B14F-4D97-AF65-F5344CB8AC3E}">
        <p14:creationId xmlns:p14="http://schemas.microsoft.com/office/powerpoint/2010/main" val="1786892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53A45E-53D7-43D7-A469-65132C664975}"/>
              </a:ext>
            </a:extLst>
          </p:cNvPr>
          <p:cNvSpPr>
            <a:spLocks noGrp="1"/>
          </p:cNvSpPr>
          <p:nvPr>
            <p:ph type="title"/>
          </p:nvPr>
        </p:nvSpPr>
        <p:spPr>
          <a:xfrm>
            <a:off x="558073" y="3212653"/>
            <a:ext cx="10561418" cy="1468800"/>
          </a:xfrm>
        </p:spPr>
        <p:txBody>
          <a:bodyPr/>
          <a:lstStyle/>
          <a:p>
            <a:pPr algn="l"/>
            <a:r>
              <a:rPr lang="en-US" sz="6000" dirty="0">
                <a:latin typeface="Comic Sans MS" panose="030F0702030302020204" pitchFamily="66" charset="0"/>
              </a:rPr>
              <a:t>Software Defined Network</a:t>
            </a:r>
            <a:endParaRPr lang="en-US" sz="6000" dirty="0"/>
          </a:p>
        </p:txBody>
      </p:sp>
    </p:spTree>
    <p:extLst>
      <p:ext uri="{BB962C8B-B14F-4D97-AF65-F5344CB8AC3E}">
        <p14:creationId xmlns:p14="http://schemas.microsoft.com/office/powerpoint/2010/main" val="268122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2C6CB0-2EDD-4C7D-ADDB-25ACD8085672}"/>
              </a:ext>
            </a:extLst>
          </p:cNvPr>
          <p:cNvSpPr>
            <a:spLocks noGrp="1"/>
          </p:cNvSpPr>
          <p:nvPr>
            <p:ph type="title"/>
          </p:nvPr>
        </p:nvSpPr>
        <p:spPr/>
        <p:txBody>
          <a:bodyPr/>
          <a:lstStyle/>
          <a:p>
            <a:pPr algn="ctr"/>
            <a:r>
              <a:rPr lang="en-US" sz="4800" b="1" dirty="0">
                <a:effectLst/>
                <a:latin typeface="Comic Sans MS" panose="030F0702030302020204" pitchFamily="66" charset="0"/>
                <a:ea typeface="Arial" panose="020B0604020202020204" pitchFamily="34" charset="0"/>
              </a:rPr>
              <a:t>SDN Technology</a:t>
            </a:r>
            <a:endParaRPr lang="en-US" sz="4800" dirty="0">
              <a:latin typeface="Comic Sans MS" panose="030F0702030302020204" pitchFamily="66" charset="0"/>
            </a:endParaRPr>
          </a:p>
        </p:txBody>
      </p:sp>
      <p:sp>
        <p:nvSpPr>
          <p:cNvPr id="7" name="Text Placeholder 6">
            <a:extLst>
              <a:ext uri="{FF2B5EF4-FFF2-40B4-BE49-F238E27FC236}">
                <a16:creationId xmlns:a16="http://schemas.microsoft.com/office/drawing/2014/main" id="{5D54CBBF-C33B-4C5B-93BA-1E65D23CCD1D}"/>
              </a:ext>
            </a:extLst>
          </p:cNvPr>
          <p:cNvSpPr>
            <a:spLocks noGrp="1"/>
          </p:cNvSpPr>
          <p:nvPr>
            <p:ph type="body" sz="half" idx="2"/>
          </p:nvPr>
        </p:nvSpPr>
        <p:spPr/>
        <p:txBody>
          <a:bodyPr>
            <a:normAutofit/>
          </a:bodyPr>
          <a:lstStyle/>
          <a:p>
            <a:r>
              <a:rPr lang="en-US" sz="2000" dirty="0">
                <a:ln w="0"/>
                <a:latin typeface="Comic Sans MS" panose="030F0702030302020204" pitchFamily="66" charset="0"/>
                <a:ea typeface="Arial" panose="020B0604020202020204" pitchFamily="34" charset="0"/>
              </a:rPr>
              <a:t>Software-Defined Networking (SDN) technology is an approach to cloud computing that facilitates network management and enables programmatically efficient network configuration in order to improve network performance and monitoring.</a:t>
            </a:r>
            <a:endParaRPr lang="en-US" sz="2000" dirty="0">
              <a:ln w="0"/>
              <a:latin typeface="Comic Sans MS" panose="030F0702030302020204" pitchFamily="66" charset="0"/>
            </a:endParaRPr>
          </a:p>
        </p:txBody>
      </p:sp>
      <p:pic>
        <p:nvPicPr>
          <p:cNvPr id="16" name="Picture 15">
            <a:extLst>
              <a:ext uri="{FF2B5EF4-FFF2-40B4-BE49-F238E27FC236}">
                <a16:creationId xmlns:a16="http://schemas.microsoft.com/office/drawing/2014/main" id="{113B5DBA-67FB-4650-81E9-DCEF322A196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49586" y="446087"/>
            <a:ext cx="7197190" cy="5562827"/>
          </a:xfrm>
          <a:prstGeom prst="rect">
            <a:avLst/>
          </a:prstGeom>
          <a:ln>
            <a:noFill/>
          </a:ln>
          <a:effectLst>
            <a:softEdge rad="112500"/>
          </a:effectLst>
        </p:spPr>
      </p:pic>
    </p:spTree>
    <p:extLst>
      <p:ext uri="{BB962C8B-B14F-4D97-AF65-F5344CB8AC3E}">
        <p14:creationId xmlns:p14="http://schemas.microsoft.com/office/powerpoint/2010/main" val="41588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F26E9D-8128-48BC-93A4-3A4357530104}"/>
              </a:ext>
            </a:extLst>
          </p:cNvPr>
          <p:cNvSpPr>
            <a:spLocks noGrp="1"/>
          </p:cNvSpPr>
          <p:nvPr>
            <p:ph type="title"/>
          </p:nvPr>
        </p:nvSpPr>
        <p:spPr>
          <a:xfrm>
            <a:off x="810000" y="534736"/>
            <a:ext cx="10571998" cy="970450"/>
          </a:xfrm>
        </p:spPr>
        <p:txBody>
          <a:bodyPr/>
          <a:lstStyle/>
          <a:p>
            <a:pPr algn="ctr"/>
            <a:r>
              <a:rPr lang="en-US" sz="7200" dirty="0">
                <a:latin typeface="Comic Sans MS" panose="030F0702030302020204" pitchFamily="66" charset="0"/>
              </a:rPr>
              <a:t>Why We Need SDN?</a:t>
            </a:r>
          </a:p>
        </p:txBody>
      </p:sp>
      <p:sp>
        <p:nvSpPr>
          <p:cNvPr id="6" name="Content Placeholder 5">
            <a:extLst>
              <a:ext uri="{FF2B5EF4-FFF2-40B4-BE49-F238E27FC236}">
                <a16:creationId xmlns:a16="http://schemas.microsoft.com/office/drawing/2014/main" id="{51BEE76E-C700-4307-9092-DE51CBF52559}"/>
              </a:ext>
            </a:extLst>
          </p:cNvPr>
          <p:cNvSpPr>
            <a:spLocks noGrp="1"/>
          </p:cNvSpPr>
          <p:nvPr>
            <p:ph idx="1"/>
          </p:nvPr>
        </p:nvSpPr>
        <p:spPr>
          <a:xfrm>
            <a:off x="1013266" y="2475206"/>
            <a:ext cx="3454708" cy="3636511"/>
          </a:xfrm>
        </p:spPr>
        <p:txBody>
          <a:bodyPr>
            <a:normAutofit/>
          </a:bodyPr>
          <a:lstStyle/>
          <a:p>
            <a:pPr marL="342900" marR="0" lvl="0" indent="-342900" rtl="0">
              <a:lnSpc>
                <a:spcPct val="150000"/>
              </a:lnSpc>
              <a:spcBef>
                <a:spcPts val="0"/>
              </a:spcBef>
              <a:spcAft>
                <a:spcPts val="0"/>
              </a:spcAft>
              <a:buFont typeface="Arial" panose="020B0604020202020204" pitchFamily="34" charset="0"/>
              <a:buChar char="●"/>
            </a:pPr>
            <a:r>
              <a:rPr lang="en-US" sz="2800" b="1" dirty="0">
                <a:ln w="0"/>
                <a:latin typeface="Comic Sans MS" panose="030F0702030302020204" pitchFamily="66" charset="0"/>
                <a:ea typeface="Noto Sans Symbols"/>
                <a:cs typeface="Noto Sans Symbols"/>
              </a:rPr>
              <a:t>Virtualization</a:t>
            </a:r>
          </a:p>
          <a:p>
            <a:pPr marL="342900" marR="0" lvl="0" indent="-342900">
              <a:lnSpc>
                <a:spcPct val="150000"/>
              </a:lnSpc>
              <a:spcBef>
                <a:spcPts val="0"/>
              </a:spcBef>
              <a:spcAft>
                <a:spcPts val="0"/>
              </a:spcAft>
              <a:buFont typeface="Arial" panose="020B0604020202020204" pitchFamily="34" charset="0"/>
              <a:buChar char="●"/>
            </a:pPr>
            <a:r>
              <a:rPr lang="en-US" sz="2800" b="1" dirty="0">
                <a:ln w="0"/>
                <a:latin typeface="Comic Sans MS" panose="030F0702030302020204" pitchFamily="66" charset="0"/>
                <a:ea typeface="Noto Sans Symbols"/>
                <a:cs typeface="Noto Sans Symbols"/>
              </a:rPr>
              <a:t>Orchestration</a:t>
            </a:r>
          </a:p>
          <a:p>
            <a:pPr marL="342900" marR="0" lvl="0" indent="-342900">
              <a:lnSpc>
                <a:spcPct val="150000"/>
              </a:lnSpc>
              <a:spcBef>
                <a:spcPts val="0"/>
              </a:spcBef>
              <a:spcAft>
                <a:spcPts val="0"/>
              </a:spcAft>
              <a:buFont typeface="Arial" panose="020B0604020202020204" pitchFamily="34" charset="0"/>
              <a:buChar char="●"/>
            </a:pPr>
            <a:r>
              <a:rPr lang="en-US" sz="2800" b="1" dirty="0">
                <a:ln w="0"/>
                <a:latin typeface="Comic Sans MS" panose="030F0702030302020204" pitchFamily="66" charset="0"/>
                <a:ea typeface="Noto Sans Symbols"/>
                <a:cs typeface="Noto Sans Symbols"/>
              </a:rPr>
              <a:t>Programmable</a:t>
            </a:r>
          </a:p>
          <a:p>
            <a:pPr marL="342900" marR="0" lvl="0" indent="-342900">
              <a:lnSpc>
                <a:spcPct val="150000"/>
              </a:lnSpc>
              <a:spcBef>
                <a:spcPts val="0"/>
              </a:spcBef>
              <a:spcAft>
                <a:spcPts val="0"/>
              </a:spcAft>
              <a:buFont typeface="Arial" panose="020B0604020202020204" pitchFamily="34" charset="0"/>
              <a:buChar char="●"/>
            </a:pPr>
            <a:r>
              <a:rPr lang="en-US" sz="2800" b="1" dirty="0">
                <a:ln w="0"/>
                <a:latin typeface="Comic Sans MS" panose="030F0702030302020204" pitchFamily="66" charset="0"/>
                <a:ea typeface="Noto Sans Symbols"/>
                <a:cs typeface="Noto Sans Symbols"/>
              </a:rPr>
              <a:t>Dynamic Scaling.</a:t>
            </a:r>
          </a:p>
          <a:p>
            <a:pPr marL="342900" marR="0" lvl="0" indent="-342900">
              <a:lnSpc>
                <a:spcPct val="150000"/>
              </a:lnSpc>
              <a:spcBef>
                <a:spcPts val="0"/>
              </a:spcBef>
              <a:spcAft>
                <a:spcPts val="0"/>
              </a:spcAft>
              <a:buFont typeface="Arial" panose="020B0604020202020204" pitchFamily="34" charset="0"/>
              <a:buChar char="●"/>
            </a:pPr>
            <a:r>
              <a:rPr lang="en-US" sz="2800" b="1" dirty="0">
                <a:ln w="0"/>
                <a:latin typeface="Comic Sans MS" panose="030F0702030302020204" pitchFamily="66" charset="0"/>
                <a:ea typeface="Noto Sans Symbols"/>
                <a:cs typeface="Noto Sans Symbols"/>
              </a:rPr>
              <a:t>Automation</a:t>
            </a:r>
          </a:p>
          <a:p>
            <a:pPr marL="0" marR="0" lvl="0" indent="0">
              <a:lnSpc>
                <a:spcPct val="150000"/>
              </a:lnSpc>
              <a:spcBef>
                <a:spcPts val="0"/>
              </a:spcBef>
              <a:spcAft>
                <a:spcPts val="0"/>
              </a:spcAft>
              <a:buNone/>
            </a:pPr>
            <a:endParaRPr lang="en-US" sz="2800" b="1" dirty="0">
              <a:ln w="0"/>
              <a:latin typeface="Comic Sans MS" panose="030F0702030302020204" pitchFamily="66" charset="0"/>
            </a:endParaRPr>
          </a:p>
        </p:txBody>
      </p:sp>
      <p:sp>
        <p:nvSpPr>
          <p:cNvPr id="7" name="Content Placeholder 5">
            <a:extLst>
              <a:ext uri="{FF2B5EF4-FFF2-40B4-BE49-F238E27FC236}">
                <a16:creationId xmlns:a16="http://schemas.microsoft.com/office/drawing/2014/main" id="{5B878B7B-D8F9-4036-9A17-62FE59134B57}"/>
              </a:ext>
            </a:extLst>
          </p:cNvPr>
          <p:cNvSpPr txBox="1">
            <a:spLocks/>
          </p:cNvSpPr>
          <p:nvPr/>
        </p:nvSpPr>
        <p:spPr>
          <a:xfrm>
            <a:off x="6656101" y="2013625"/>
            <a:ext cx="4073507" cy="3290696"/>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150000"/>
              </a:lnSpc>
              <a:spcBef>
                <a:spcPts val="0"/>
              </a:spcBef>
              <a:spcAft>
                <a:spcPts val="0"/>
              </a:spcAft>
              <a:buFont typeface="Arial" panose="020B0604020202020204" pitchFamily="34" charset="0"/>
              <a:buChar char="●"/>
            </a:pPr>
            <a:r>
              <a:rPr lang="en-US" sz="2800" b="1" dirty="0">
                <a:ln w="0"/>
                <a:latin typeface="Comic Sans MS" panose="030F0702030302020204" pitchFamily="66" charset="0"/>
                <a:ea typeface="Noto Sans Symbols"/>
                <a:cs typeface="Noto Sans Symbols"/>
              </a:rPr>
              <a:t>Visibility</a:t>
            </a:r>
            <a:endParaRPr lang="en-US" sz="2800" b="1" dirty="0">
              <a:ln w="0"/>
              <a:latin typeface="Comic Sans MS" panose="030F0702030302020204" pitchFamily="66" charset="0"/>
              <a:ea typeface="Calibri" panose="020F0502020204030204" pitchFamily="34" charset="0"/>
              <a:cs typeface="Arial" panose="020B0604020202020204" pitchFamily="34" charset="0"/>
            </a:endParaRPr>
          </a:p>
          <a:p>
            <a:pPr>
              <a:lnSpc>
                <a:spcPct val="150000"/>
              </a:lnSpc>
              <a:spcBef>
                <a:spcPts val="0"/>
              </a:spcBef>
              <a:spcAft>
                <a:spcPts val="0"/>
              </a:spcAft>
              <a:buFont typeface="Arial" panose="020B0604020202020204" pitchFamily="34" charset="0"/>
              <a:buChar char="●"/>
            </a:pPr>
            <a:r>
              <a:rPr lang="en-US" sz="2800" b="1" dirty="0">
                <a:ln w="0"/>
                <a:latin typeface="Comic Sans MS" panose="030F0702030302020204" pitchFamily="66" charset="0"/>
                <a:ea typeface="Noto Sans Symbols"/>
                <a:cs typeface="Noto Sans Symbols"/>
              </a:rPr>
              <a:t>Performance</a:t>
            </a:r>
          </a:p>
          <a:p>
            <a:pPr>
              <a:lnSpc>
                <a:spcPct val="150000"/>
              </a:lnSpc>
              <a:spcBef>
                <a:spcPts val="0"/>
              </a:spcBef>
              <a:spcAft>
                <a:spcPts val="0"/>
              </a:spcAft>
              <a:buFont typeface="Arial" panose="020B0604020202020204" pitchFamily="34" charset="0"/>
              <a:buChar char="●"/>
            </a:pPr>
            <a:r>
              <a:rPr lang="en-US" sz="2800" b="1" dirty="0">
                <a:ln w="0"/>
                <a:latin typeface="Comic Sans MS" panose="030F0702030302020204" pitchFamily="66" charset="0"/>
                <a:ea typeface="Noto Sans Symbols"/>
                <a:cs typeface="Noto Sans Symbols"/>
              </a:rPr>
              <a:t>Multi-tenancy</a:t>
            </a:r>
          </a:p>
          <a:p>
            <a:pPr>
              <a:lnSpc>
                <a:spcPct val="150000"/>
              </a:lnSpc>
              <a:spcBef>
                <a:spcPts val="0"/>
              </a:spcBef>
              <a:spcAft>
                <a:spcPts val="0"/>
              </a:spcAft>
              <a:buFont typeface="Arial" panose="020B0604020202020204" pitchFamily="34" charset="0"/>
              <a:buChar char="●"/>
            </a:pPr>
            <a:r>
              <a:rPr lang="en-US" sz="2800" b="1" dirty="0">
                <a:ln w="0"/>
                <a:latin typeface="Comic Sans MS" panose="030F0702030302020204" pitchFamily="66" charset="0"/>
                <a:ea typeface="Calibri" panose="020F0502020204030204" pitchFamily="34" charset="0"/>
              </a:rPr>
              <a:t>Service Integration</a:t>
            </a:r>
            <a:endParaRPr lang="en-US" sz="2800" b="1" dirty="0">
              <a:ln w="0"/>
              <a:latin typeface="Comic Sans MS" panose="030F0702030302020204" pitchFamily="66" charset="0"/>
            </a:endParaRPr>
          </a:p>
        </p:txBody>
      </p:sp>
    </p:spTree>
    <p:extLst>
      <p:ext uri="{BB962C8B-B14F-4D97-AF65-F5344CB8AC3E}">
        <p14:creationId xmlns:p14="http://schemas.microsoft.com/office/powerpoint/2010/main" val="172808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C02DB-1B28-4504-8E53-22618CA8DCD6}"/>
              </a:ext>
            </a:extLst>
          </p:cNvPr>
          <p:cNvSpPr>
            <a:spLocks noGrp="1"/>
          </p:cNvSpPr>
          <p:nvPr>
            <p:ph type="title"/>
          </p:nvPr>
        </p:nvSpPr>
        <p:spPr/>
        <p:txBody>
          <a:bodyPr/>
          <a:lstStyle/>
          <a:p>
            <a:pPr algn="ctr"/>
            <a:r>
              <a:rPr lang="en-US" sz="5400" b="1" dirty="0">
                <a:effectLst/>
                <a:latin typeface="Comic Sans MS" panose="030F0702030302020204" pitchFamily="66" charset="0"/>
                <a:ea typeface="Arial" panose="020B0604020202020204" pitchFamily="34" charset="0"/>
              </a:rPr>
              <a:t>SDN</a:t>
            </a:r>
            <a:r>
              <a:rPr lang="en-US" sz="4400" b="1" dirty="0">
                <a:effectLst/>
                <a:latin typeface="Comic Sans MS" panose="030F0702030302020204" pitchFamily="66" charset="0"/>
                <a:ea typeface="Arial" panose="020B0604020202020204" pitchFamily="34" charset="0"/>
              </a:rPr>
              <a:t> </a:t>
            </a:r>
            <a:r>
              <a:rPr lang="en-US" sz="4200" b="1" dirty="0">
                <a:effectLst/>
                <a:latin typeface="Comic Sans MS" panose="030F0702030302020204" pitchFamily="66" charset="0"/>
                <a:ea typeface="Arial" panose="020B0604020202020204" pitchFamily="34" charset="0"/>
              </a:rPr>
              <a:t>Architecture</a:t>
            </a:r>
            <a:endParaRPr lang="en-US" sz="4200" dirty="0">
              <a:latin typeface="Comic Sans MS" panose="030F0702030302020204" pitchFamily="66" charset="0"/>
            </a:endParaRPr>
          </a:p>
        </p:txBody>
      </p:sp>
      <p:sp>
        <p:nvSpPr>
          <p:cNvPr id="5" name="Text Placeholder 4">
            <a:extLst>
              <a:ext uri="{FF2B5EF4-FFF2-40B4-BE49-F238E27FC236}">
                <a16:creationId xmlns:a16="http://schemas.microsoft.com/office/drawing/2014/main" id="{9540A052-5D30-49B8-9B45-D2CD7ADB746D}"/>
              </a:ext>
            </a:extLst>
          </p:cNvPr>
          <p:cNvSpPr>
            <a:spLocks noGrp="1"/>
          </p:cNvSpPr>
          <p:nvPr>
            <p:ph type="body" sz="half" idx="2"/>
          </p:nvPr>
        </p:nvSpPr>
        <p:spPr>
          <a:xfrm>
            <a:off x="1073150" y="1628844"/>
            <a:ext cx="3547533" cy="3600311"/>
          </a:xfrm>
        </p:spPr>
        <p:txBody>
          <a:bodyPr/>
          <a:lstStyle/>
          <a:p>
            <a:pPr marL="0" marR="0">
              <a:lnSpc>
                <a:spcPct val="150000"/>
              </a:lnSpc>
              <a:spcBef>
                <a:spcPts val="0"/>
              </a:spcBef>
              <a:spcAft>
                <a:spcPts val="0"/>
              </a:spcAft>
            </a:pPr>
            <a:r>
              <a:rPr lang="en-US" sz="160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1" dirty="0">
                <a:ln w="0"/>
                <a:latin typeface="Comic Sans MS" panose="030F0702030302020204" pitchFamily="66" charset="0"/>
                <a:ea typeface="Arial" panose="020B0604020202020204" pitchFamily="34" charset="0"/>
                <a:cs typeface="Arial" panose="020B0604020202020204" pitchFamily="34" charset="0"/>
              </a:rPr>
              <a:t>SDN broadly consists of three layers:</a:t>
            </a:r>
            <a:endParaRPr lang="en-US" sz="2000" b="1" dirty="0">
              <a:ln w="0"/>
              <a:latin typeface="Comic Sans MS" panose="030F0702030302020204" pitchFamily="66" charset="0"/>
              <a:ea typeface="Calibri" panose="020F0502020204030204" pitchFamily="34" charset="0"/>
              <a:cs typeface="Arial" panose="020B0604020202020204" pitchFamily="34" charset="0"/>
            </a:endParaRPr>
          </a:p>
          <a:p>
            <a:pPr marL="685800" lvl="1" indent="-228600">
              <a:lnSpc>
                <a:spcPct val="150000"/>
              </a:lnSpc>
              <a:spcBef>
                <a:spcPts val="0"/>
              </a:spcBef>
              <a:spcAft>
                <a:spcPts val="0"/>
              </a:spcAft>
              <a:buFont typeface="Arial" panose="020B0604020202020204" pitchFamily="34" charset="0"/>
              <a:buChar char="●"/>
            </a:pPr>
            <a:r>
              <a:rPr lang="en-US" sz="2000" b="1" dirty="0">
                <a:ln w="0"/>
                <a:latin typeface="Comic Sans MS" panose="030F0702030302020204" pitchFamily="66" charset="0"/>
                <a:ea typeface="Arial" panose="020B0604020202020204" pitchFamily="34" charset="0"/>
                <a:cs typeface="Noto Sans Symbols"/>
              </a:rPr>
              <a:t>Application layer</a:t>
            </a:r>
            <a:endParaRPr lang="en-US" sz="2000" b="1" dirty="0">
              <a:ln w="0"/>
              <a:latin typeface="Comic Sans MS" panose="030F0702030302020204" pitchFamily="66" charset="0"/>
              <a:ea typeface="Noto Sans Symbols"/>
              <a:cs typeface="Noto Sans Symbols"/>
            </a:endParaRPr>
          </a:p>
          <a:p>
            <a:pPr marL="685800" lvl="1" indent="-228600">
              <a:lnSpc>
                <a:spcPct val="150000"/>
              </a:lnSpc>
              <a:spcBef>
                <a:spcPts val="0"/>
              </a:spcBef>
              <a:spcAft>
                <a:spcPts val="0"/>
              </a:spcAft>
              <a:buFont typeface="Arial" panose="020B0604020202020204" pitchFamily="34" charset="0"/>
              <a:buChar char="●"/>
            </a:pPr>
            <a:r>
              <a:rPr lang="en-US" sz="2000" b="1" dirty="0">
                <a:ln w="0"/>
                <a:latin typeface="Comic Sans MS" panose="030F0702030302020204" pitchFamily="66" charset="0"/>
                <a:ea typeface="Arial" panose="020B0604020202020204" pitchFamily="34" charset="0"/>
                <a:cs typeface="Noto Sans Symbols"/>
              </a:rPr>
              <a:t>Control layer </a:t>
            </a:r>
            <a:endParaRPr lang="en-US" sz="2000" b="1" dirty="0">
              <a:ln w="0"/>
              <a:latin typeface="Comic Sans MS" panose="030F0702030302020204" pitchFamily="66" charset="0"/>
              <a:ea typeface="Noto Sans Symbols"/>
              <a:cs typeface="Noto Sans Symbols"/>
            </a:endParaRPr>
          </a:p>
          <a:p>
            <a:pPr marL="685800" lvl="1" indent="-228600">
              <a:lnSpc>
                <a:spcPct val="150000"/>
              </a:lnSpc>
              <a:spcBef>
                <a:spcPts val="0"/>
              </a:spcBef>
              <a:spcAft>
                <a:spcPts val="0"/>
              </a:spcAft>
              <a:buFont typeface="Arial" panose="020B0604020202020204" pitchFamily="34" charset="0"/>
              <a:buChar char="●"/>
            </a:pPr>
            <a:r>
              <a:rPr lang="en-US" sz="2000" b="1" dirty="0">
                <a:ln w="0"/>
                <a:latin typeface="Comic Sans MS" panose="030F0702030302020204" pitchFamily="66" charset="0"/>
                <a:ea typeface="Arial" panose="020B0604020202020204" pitchFamily="34" charset="0"/>
                <a:cs typeface="Noto Sans Symbols"/>
              </a:rPr>
              <a:t>Infrastructure layer</a:t>
            </a:r>
            <a:endParaRPr lang="en-US" sz="2000" b="1" dirty="0">
              <a:ln w="0"/>
              <a:latin typeface="Comic Sans MS" panose="030F0702030302020204" pitchFamily="66" charset="0"/>
            </a:endParaRPr>
          </a:p>
        </p:txBody>
      </p:sp>
      <p:pic>
        <p:nvPicPr>
          <p:cNvPr id="8" name="Content Placeholder 7">
            <a:extLst>
              <a:ext uri="{FF2B5EF4-FFF2-40B4-BE49-F238E27FC236}">
                <a16:creationId xmlns:a16="http://schemas.microsoft.com/office/drawing/2014/main" id="{044638A9-6A12-4CF9-B93A-1A47959512E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9788" y="446088"/>
            <a:ext cx="6064898" cy="5796092"/>
          </a:xfrm>
          <a:prstGeom prst="rect">
            <a:avLst/>
          </a:prstGeom>
          <a:noFill/>
          <a:ln>
            <a:noFill/>
          </a:ln>
        </p:spPr>
      </p:pic>
    </p:spTree>
    <p:extLst>
      <p:ext uri="{BB962C8B-B14F-4D97-AF65-F5344CB8AC3E}">
        <p14:creationId xmlns:p14="http://schemas.microsoft.com/office/powerpoint/2010/main" val="154269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FEA7-5538-4BFE-921E-41E98F608542}"/>
              </a:ext>
            </a:extLst>
          </p:cNvPr>
          <p:cNvSpPr>
            <a:spLocks noGrp="1"/>
          </p:cNvSpPr>
          <p:nvPr>
            <p:ph type="title"/>
          </p:nvPr>
        </p:nvSpPr>
        <p:spPr/>
        <p:txBody>
          <a:bodyPr/>
          <a:lstStyle/>
          <a:p>
            <a:pPr algn="ctr"/>
            <a:r>
              <a:rPr lang="en-US" sz="4800" b="1" dirty="0">
                <a:effectLst/>
                <a:latin typeface="Comic Sans MS" panose="030F0702030302020204" pitchFamily="66" charset="0"/>
                <a:ea typeface="Arial" panose="020B0604020202020204" pitchFamily="34" charset="0"/>
              </a:rPr>
              <a:t>Control Layer</a:t>
            </a:r>
            <a:endParaRPr lang="en-US" sz="4800" dirty="0">
              <a:latin typeface="Comic Sans MS" panose="030F0702030302020204" pitchFamily="66" charset="0"/>
            </a:endParaRPr>
          </a:p>
        </p:txBody>
      </p:sp>
      <p:sp>
        <p:nvSpPr>
          <p:cNvPr id="4" name="Text Placeholder 3">
            <a:extLst>
              <a:ext uri="{FF2B5EF4-FFF2-40B4-BE49-F238E27FC236}">
                <a16:creationId xmlns:a16="http://schemas.microsoft.com/office/drawing/2014/main" id="{D4587995-B749-42F7-A55B-8581AEFF83CE}"/>
              </a:ext>
            </a:extLst>
          </p:cNvPr>
          <p:cNvSpPr>
            <a:spLocks noGrp="1"/>
          </p:cNvSpPr>
          <p:nvPr>
            <p:ph type="body" sz="half" idx="2"/>
          </p:nvPr>
        </p:nvSpPr>
        <p:spPr>
          <a:xfrm>
            <a:off x="1073151" y="2260738"/>
            <a:ext cx="3547533" cy="4151174"/>
          </a:xfrm>
        </p:spPr>
        <p:txBody>
          <a:bodyPr>
            <a:noAutofit/>
          </a:bodyPr>
          <a:lstStyle/>
          <a:p>
            <a:pPr marL="285750" indent="-285750" algn="just">
              <a:lnSpc>
                <a:spcPct val="150000"/>
              </a:lnSpc>
              <a:spcBef>
                <a:spcPts val="0"/>
              </a:spcBef>
              <a:spcAft>
                <a:spcPts val="0"/>
              </a:spcAft>
              <a:buFont typeface="Arial" panose="020B0604020202020204" pitchFamily="34" charset="0"/>
              <a:buChar char="●"/>
            </a:pPr>
            <a:r>
              <a:rPr lang="en-US" sz="1200" b="1" dirty="0">
                <a:ln w="0"/>
                <a:latin typeface="Comic Sans MS" panose="030F0702030302020204" pitchFamily="66" charset="0"/>
              </a:rPr>
              <a:t>Northbound interface: </a:t>
            </a:r>
            <a:r>
              <a:rPr lang="en-US" sz="1200" dirty="0">
                <a:ln w="0"/>
                <a:latin typeface="Comic Sans MS" panose="030F0702030302020204" pitchFamily="66" charset="0"/>
              </a:rPr>
              <a:t>is meant for communication with upper, Application layer and would be in general realized through REST APIs of SDN controllers.</a:t>
            </a:r>
          </a:p>
          <a:p>
            <a:pPr marL="285750" indent="-285750" algn="just">
              <a:lnSpc>
                <a:spcPct val="150000"/>
              </a:lnSpc>
              <a:spcBef>
                <a:spcPts val="0"/>
              </a:spcBef>
              <a:spcAft>
                <a:spcPts val="0"/>
              </a:spcAft>
              <a:buFont typeface="Arial" panose="020B0604020202020204" pitchFamily="34" charset="0"/>
              <a:buChar char="●"/>
            </a:pPr>
            <a:r>
              <a:rPr lang="en-US" sz="1200" b="1" dirty="0">
                <a:ln w="0"/>
                <a:latin typeface="Comic Sans MS" panose="030F0702030302020204" pitchFamily="66" charset="0"/>
              </a:rPr>
              <a:t>Southbound interface</a:t>
            </a:r>
            <a:r>
              <a:rPr lang="en-US" sz="1200" dirty="0">
                <a:ln w="0"/>
                <a:latin typeface="Comic Sans MS" panose="030F0702030302020204" pitchFamily="66" charset="0"/>
              </a:rPr>
              <a:t>: is meant for communication with lower, Infrastructure layer of network elements and would be in general realized through southbound protocols OpenFlow, Netconf,  </a:t>
            </a:r>
            <a:r>
              <a:rPr lang="en-US" sz="1200" dirty="0" err="1">
                <a:ln w="0"/>
                <a:latin typeface="Comic Sans MS" panose="030F0702030302020204" pitchFamily="66" charset="0"/>
              </a:rPr>
              <a:t>Ovsdb</a:t>
            </a:r>
            <a:r>
              <a:rPr lang="en-US" sz="1200" dirty="0">
                <a:ln w="0"/>
                <a:latin typeface="Comic Sans MS" panose="030F0702030302020204" pitchFamily="66" charset="0"/>
              </a:rPr>
              <a:t>, etc.</a:t>
            </a:r>
          </a:p>
          <a:p>
            <a:pPr marL="342900" indent="-342900" algn="just">
              <a:lnSpc>
                <a:spcPct val="150000"/>
              </a:lnSpc>
              <a:spcBef>
                <a:spcPts val="0"/>
              </a:spcBef>
              <a:spcAft>
                <a:spcPts val="0"/>
              </a:spcAft>
              <a:buFont typeface="Arial" panose="020B0604020202020204" pitchFamily="34" charset="0"/>
              <a:buChar char="●"/>
            </a:pPr>
            <a:r>
              <a:rPr lang="en-US" sz="1200" b="1" dirty="0">
                <a:ln w="0"/>
                <a:latin typeface="Comic Sans MS" panose="030F0702030302020204" pitchFamily="66" charset="0"/>
              </a:rPr>
              <a:t>The east-west interfaces: </a:t>
            </a:r>
            <a:r>
              <a:rPr lang="en-US" sz="1200" dirty="0">
                <a:ln w="0"/>
                <a:latin typeface="Comic Sans MS" panose="030F0702030302020204" pitchFamily="66" charset="0"/>
              </a:rPr>
              <a:t>which are not yet standardized, allow communication between the multiple controllers. They use a system of notification and messaging or a distributed routing protocol like BGP and OSPF.</a:t>
            </a:r>
          </a:p>
        </p:txBody>
      </p:sp>
      <p:pic>
        <p:nvPicPr>
          <p:cNvPr id="7" name="Content Placeholder 6">
            <a:extLst>
              <a:ext uri="{FF2B5EF4-FFF2-40B4-BE49-F238E27FC236}">
                <a16:creationId xmlns:a16="http://schemas.microsoft.com/office/drawing/2014/main" id="{FDC4175F-FCC0-432A-BD0B-912A4ED98247}"/>
              </a:ext>
            </a:extLst>
          </p:cNvPr>
          <p:cNvPicPr>
            <a:picLocks noGrp="1"/>
          </p:cNvPicPr>
          <p:nvPr>
            <p:ph idx="1"/>
          </p:nvPr>
        </p:nvPicPr>
        <p:blipFill>
          <a:blip r:embed="rId2">
            <a:extLst>
              <a:ext uri="{28A0092B-C50C-407E-A947-70E740481C1C}">
                <a14:useLocalDpi xmlns:a14="http://schemas.microsoft.com/office/drawing/2010/main" val="0"/>
              </a:ext>
            </a:extLst>
          </a:blip>
          <a:srcRect l="1668" t="4620" r="790" b="17259"/>
          <a:stretch>
            <a:fillRect/>
          </a:stretch>
        </p:blipFill>
        <p:spPr bwMode="auto">
          <a:xfrm>
            <a:off x="5220692" y="559837"/>
            <a:ext cx="6237300" cy="5235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4439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F345AB-5C88-4E72-AC3E-1FEAD4B828A6}"/>
              </a:ext>
            </a:extLst>
          </p:cNvPr>
          <p:cNvSpPr>
            <a:spLocks noGrp="1"/>
          </p:cNvSpPr>
          <p:nvPr>
            <p:ph type="body" idx="1"/>
          </p:nvPr>
        </p:nvSpPr>
        <p:spPr>
          <a:xfrm>
            <a:off x="170916" y="2370813"/>
            <a:ext cx="5189857" cy="576262"/>
          </a:xfrm>
        </p:spPr>
        <p:txBody>
          <a:bodyPr/>
          <a:lstStyle/>
          <a:p>
            <a:r>
              <a:rPr lang="en-US" sz="4000" b="1" dirty="0">
                <a:ln w="0"/>
                <a:latin typeface="Comic Sans MS" panose="030F0702030302020204" pitchFamily="66" charset="0"/>
              </a:rPr>
              <a:t>Advantage</a:t>
            </a:r>
          </a:p>
        </p:txBody>
      </p:sp>
      <p:sp>
        <p:nvSpPr>
          <p:cNvPr id="7" name="Content Placeholder 6">
            <a:extLst>
              <a:ext uri="{FF2B5EF4-FFF2-40B4-BE49-F238E27FC236}">
                <a16:creationId xmlns:a16="http://schemas.microsoft.com/office/drawing/2014/main" id="{0844AD20-4BCD-4FBA-B8BF-657CC21A44C2}"/>
              </a:ext>
            </a:extLst>
          </p:cNvPr>
          <p:cNvSpPr>
            <a:spLocks noGrp="1"/>
          </p:cNvSpPr>
          <p:nvPr>
            <p:ph sz="half" idx="2"/>
          </p:nvPr>
        </p:nvSpPr>
        <p:spPr>
          <a:xfrm>
            <a:off x="814729" y="2947076"/>
            <a:ext cx="5189856" cy="3109913"/>
          </a:xfrm>
        </p:spPr>
        <p:txBody>
          <a:bodyPr>
            <a:noAutofit/>
          </a:bodyPr>
          <a:lstStyle/>
          <a:p>
            <a:pPr marL="342900" marR="0" lvl="0" indent="-342900" rtl="0">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Directly programmable</a:t>
            </a:r>
            <a:endParaRPr lang="en-US" sz="1600" b="1" dirty="0">
              <a:ln w="0"/>
              <a:latin typeface="Comic Sans MS" panose="030F0702030302020204" pitchFamily="66" charset="0"/>
              <a:ea typeface="Noto Sans Symbols"/>
              <a:cs typeface="Noto Sans Symbols"/>
            </a:endParaRPr>
          </a:p>
          <a:p>
            <a:pPr marL="342900" marR="0" lvl="0" indent="-342900">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Agile</a:t>
            </a:r>
            <a:endParaRPr lang="en-US" sz="1600" b="1" dirty="0">
              <a:ln w="0"/>
              <a:latin typeface="Comic Sans MS" panose="030F0702030302020204" pitchFamily="66"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Centrally controlled:</a:t>
            </a:r>
            <a:endParaRPr lang="en-US" sz="1600" b="1" dirty="0">
              <a:ln w="0"/>
              <a:latin typeface="Comic Sans MS" panose="030F0702030302020204" pitchFamily="66"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Open standards-based</a:t>
            </a:r>
            <a:endParaRPr lang="en-US" sz="1600" b="1" dirty="0">
              <a:ln w="0"/>
              <a:latin typeface="Comic Sans MS" panose="030F0702030302020204" pitchFamily="66" charset="0"/>
              <a:ea typeface="Noto Sans Symbols"/>
              <a:cs typeface="Noto Sans Symbols"/>
            </a:endParaRPr>
          </a:p>
          <a:p>
            <a:pPr marL="342900" marR="0" lvl="0" indent="-342900">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Network management Simplicity</a:t>
            </a:r>
            <a:endParaRPr lang="en-US" sz="1600" b="1" dirty="0">
              <a:ln w="0"/>
              <a:latin typeface="Comic Sans MS" panose="030F0702030302020204" pitchFamily="66"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Fast service deployment</a:t>
            </a:r>
            <a:endParaRPr lang="en-US" sz="1600" b="1" dirty="0">
              <a:ln w="0"/>
              <a:latin typeface="Comic Sans MS" panose="030F0702030302020204" pitchFamily="66" charset="0"/>
              <a:ea typeface="Noto Sans Symbols"/>
              <a:cs typeface="Noto Sans Symbols"/>
            </a:endParaRPr>
          </a:p>
          <a:p>
            <a:pPr marL="342900" marR="0" lvl="0" indent="-342900">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Automated configuration</a:t>
            </a:r>
            <a:endParaRPr lang="en-US" sz="1600" b="1" dirty="0">
              <a:ln w="0"/>
              <a:latin typeface="Comic Sans MS" panose="030F0702030302020204" pitchFamily="66" charset="0"/>
              <a:ea typeface="Noto Sans Symbols"/>
              <a:cs typeface="Noto Sans Symbols"/>
            </a:endParaRPr>
          </a:p>
          <a:p>
            <a:pPr marL="342900" marR="0" lvl="0" indent="-342900">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Saving cost, effort and time</a:t>
            </a:r>
            <a:endParaRPr lang="en-US" sz="1600" b="1" dirty="0">
              <a:ln w="0"/>
              <a:latin typeface="Comic Sans MS" panose="030F0702030302020204" pitchFamily="66"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CAPEX reduction</a:t>
            </a:r>
            <a:endParaRPr lang="en-US" sz="1600" b="1" dirty="0">
              <a:ln w="0"/>
              <a:latin typeface="Comic Sans MS" panose="030F0702030302020204" pitchFamily="66" charset="0"/>
              <a:ea typeface="Noto Sans Symbols"/>
              <a:cs typeface="Noto Sans Symbols"/>
            </a:endParaRPr>
          </a:p>
        </p:txBody>
      </p:sp>
      <p:sp>
        <p:nvSpPr>
          <p:cNvPr id="8" name="Text Placeholder 7">
            <a:extLst>
              <a:ext uri="{FF2B5EF4-FFF2-40B4-BE49-F238E27FC236}">
                <a16:creationId xmlns:a16="http://schemas.microsoft.com/office/drawing/2014/main" id="{24B71AEB-15F1-4FF2-8458-8AA251ED4D4B}"/>
              </a:ext>
            </a:extLst>
          </p:cNvPr>
          <p:cNvSpPr>
            <a:spLocks noGrp="1"/>
          </p:cNvSpPr>
          <p:nvPr>
            <p:ph type="body" sz="quarter" idx="3"/>
          </p:nvPr>
        </p:nvSpPr>
        <p:spPr>
          <a:xfrm>
            <a:off x="6187415" y="2370813"/>
            <a:ext cx="5194583" cy="576262"/>
          </a:xfrm>
        </p:spPr>
        <p:txBody>
          <a:bodyPr/>
          <a:lstStyle/>
          <a:p>
            <a:r>
              <a:rPr lang="en-US" sz="4000" b="1" dirty="0">
                <a:ln w="0"/>
                <a:latin typeface="Comic Sans MS" panose="030F0702030302020204" pitchFamily="66" charset="0"/>
              </a:rPr>
              <a:t>Disadvantage</a:t>
            </a:r>
            <a:endParaRPr lang="en-US" sz="2800" b="1" dirty="0"/>
          </a:p>
        </p:txBody>
      </p:sp>
      <p:sp>
        <p:nvSpPr>
          <p:cNvPr id="10" name="Title 4">
            <a:extLst>
              <a:ext uri="{FF2B5EF4-FFF2-40B4-BE49-F238E27FC236}">
                <a16:creationId xmlns:a16="http://schemas.microsoft.com/office/drawing/2014/main" id="{609EDB4B-3D43-49F7-BE83-306DCD8B1E08}"/>
              </a:ext>
            </a:extLst>
          </p:cNvPr>
          <p:cNvSpPr txBox="1">
            <a:spLocks/>
          </p:cNvSpPr>
          <p:nvPr/>
        </p:nvSpPr>
        <p:spPr>
          <a:xfrm>
            <a:off x="723876" y="0"/>
            <a:ext cx="10561418" cy="146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latin typeface="Comic Sans MS" panose="030F0702030302020204" pitchFamily="66" charset="0"/>
              </a:rPr>
              <a:t>Software Defined Network</a:t>
            </a:r>
            <a:endParaRPr lang="en-US" sz="6000" dirty="0"/>
          </a:p>
        </p:txBody>
      </p:sp>
      <p:sp>
        <p:nvSpPr>
          <p:cNvPr id="13" name="Content Placeholder 6">
            <a:extLst>
              <a:ext uri="{FF2B5EF4-FFF2-40B4-BE49-F238E27FC236}">
                <a16:creationId xmlns:a16="http://schemas.microsoft.com/office/drawing/2014/main" id="{6FC6B7B7-DD71-4D4A-B1E9-5DF8FF774690}"/>
              </a:ext>
            </a:extLst>
          </p:cNvPr>
          <p:cNvSpPr txBox="1">
            <a:spLocks/>
          </p:cNvSpPr>
          <p:nvPr/>
        </p:nvSpPr>
        <p:spPr>
          <a:xfrm>
            <a:off x="6004585" y="2947076"/>
            <a:ext cx="5189856" cy="3109913"/>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It requires change in entire network infrastructure to implement SDN protocol and SDN controller.</a:t>
            </a:r>
          </a:p>
          <a:p>
            <a:pPr>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Staff need to be trained.</a:t>
            </a:r>
          </a:p>
          <a:p>
            <a:pPr>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Single point of failure.</a:t>
            </a:r>
          </a:p>
          <a:p>
            <a:pPr>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Security is a big challenge in SDN.</a:t>
            </a:r>
          </a:p>
          <a:p>
            <a:pPr>
              <a:lnSpc>
                <a:spcPct val="150000"/>
              </a:lnSpc>
              <a:spcBef>
                <a:spcPts val="0"/>
              </a:spcBef>
              <a:spcAft>
                <a:spcPts val="0"/>
              </a:spcAft>
              <a:buFont typeface="Arial" panose="020B0604020202020204" pitchFamily="34" charset="0"/>
              <a:buChar char="●"/>
            </a:pPr>
            <a:r>
              <a:rPr lang="en-US" sz="1600" b="1" dirty="0">
                <a:ln w="0"/>
                <a:latin typeface="Comic Sans MS" panose="030F0702030302020204" pitchFamily="66" charset="0"/>
                <a:ea typeface="Arial" panose="020B0604020202020204" pitchFamily="34" charset="0"/>
                <a:cs typeface="Noto Sans Symbols"/>
              </a:rPr>
              <a:t>New management tools need to be procured and everyone should be trained to use it.</a:t>
            </a:r>
          </a:p>
          <a:p>
            <a:pPr>
              <a:lnSpc>
                <a:spcPct val="150000"/>
              </a:lnSpc>
              <a:spcBef>
                <a:spcPts val="0"/>
              </a:spcBef>
              <a:spcAft>
                <a:spcPts val="0"/>
              </a:spcAft>
              <a:buFont typeface="Arial" panose="020B0604020202020204" pitchFamily="34" charset="0"/>
              <a:buChar char="●"/>
            </a:pPr>
            <a:endParaRPr lang="en-US" sz="1600" b="1" dirty="0">
              <a:ln w="0"/>
              <a:latin typeface="Comic Sans MS" panose="030F0702030302020204" pitchFamily="66" charset="0"/>
              <a:ea typeface="Arial" panose="020B0604020202020204" pitchFamily="34" charset="0"/>
              <a:cs typeface="Noto Sans Symbols"/>
            </a:endParaRPr>
          </a:p>
        </p:txBody>
      </p:sp>
    </p:spTree>
    <p:extLst>
      <p:ext uri="{BB962C8B-B14F-4D97-AF65-F5344CB8AC3E}">
        <p14:creationId xmlns:p14="http://schemas.microsoft.com/office/powerpoint/2010/main" val="356979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E0E166-C0B1-48DC-A0ED-D13C718C4DF8}"/>
              </a:ext>
            </a:extLst>
          </p:cNvPr>
          <p:cNvSpPr>
            <a:spLocks noGrp="1"/>
          </p:cNvSpPr>
          <p:nvPr>
            <p:ph type="title"/>
          </p:nvPr>
        </p:nvSpPr>
        <p:spPr/>
        <p:txBody>
          <a:bodyPr/>
          <a:lstStyle/>
          <a:p>
            <a:pPr algn="ctr"/>
            <a:r>
              <a:rPr lang="en-US" sz="3200" dirty="0">
                <a:ln w="0"/>
                <a:solidFill>
                  <a:schemeClr val="bg1"/>
                </a:solidFill>
                <a:latin typeface="Comic Sans MS" panose="030F0702030302020204" pitchFamily="66" charset="0"/>
              </a:rPr>
              <a:t>Traditional Network VS. SDN</a:t>
            </a:r>
          </a:p>
        </p:txBody>
      </p:sp>
      <p:pic>
        <p:nvPicPr>
          <p:cNvPr id="14" name="Content Placeholder 13">
            <a:extLst>
              <a:ext uri="{FF2B5EF4-FFF2-40B4-BE49-F238E27FC236}">
                <a16:creationId xmlns:a16="http://schemas.microsoft.com/office/drawing/2014/main" id="{647DAA0E-8F6B-440C-8458-1A41C338BC8A}"/>
              </a:ext>
            </a:extLst>
          </p:cNvPr>
          <p:cNvPicPr>
            <a:picLocks noGrp="1" noChangeAspect="1"/>
          </p:cNvPicPr>
          <p:nvPr>
            <p:ph idx="1"/>
          </p:nvPr>
        </p:nvPicPr>
        <p:blipFill>
          <a:blip r:embed="rId2"/>
          <a:stretch>
            <a:fillRect/>
          </a:stretch>
        </p:blipFill>
        <p:spPr>
          <a:xfrm>
            <a:off x="5128348" y="734785"/>
            <a:ext cx="6576728" cy="5376766"/>
          </a:xfrm>
          <a:prstGeom prst="rect">
            <a:avLst/>
          </a:prstGeom>
          <a:ln>
            <a:noFill/>
          </a:ln>
          <a:effectLst>
            <a:outerShdw blurRad="292100" dist="139700" dir="2700000" algn="tl" rotWithShape="0">
              <a:srgbClr val="333333">
                <a:alpha val="65000"/>
              </a:srgbClr>
            </a:outerShdw>
          </a:effectLst>
        </p:spPr>
      </p:pic>
      <p:sp>
        <p:nvSpPr>
          <p:cNvPr id="12" name="Text Placeholder 11">
            <a:extLst>
              <a:ext uri="{FF2B5EF4-FFF2-40B4-BE49-F238E27FC236}">
                <a16:creationId xmlns:a16="http://schemas.microsoft.com/office/drawing/2014/main" id="{1619AA3F-5666-47AB-B632-D7EEBB881F4B}"/>
              </a:ext>
            </a:extLst>
          </p:cNvPr>
          <p:cNvSpPr>
            <a:spLocks noGrp="1"/>
          </p:cNvSpPr>
          <p:nvPr>
            <p:ph type="body" sz="half" idx="2"/>
          </p:nvPr>
        </p:nvSpPr>
        <p:spPr>
          <a:xfrm>
            <a:off x="1073150" y="2328332"/>
            <a:ext cx="3547533" cy="4220027"/>
          </a:xfrm>
        </p:spPr>
        <p:txBody>
          <a:bodyPr>
            <a:normAutofit lnSpcReduction="10000"/>
          </a:bodyPr>
          <a:lstStyle/>
          <a:p>
            <a:r>
              <a:rPr lang="en-US" b="1" dirty="0">
                <a:ln w="0"/>
                <a:latin typeface="Comic Sans MS" panose="030F0702030302020204" pitchFamily="66" charset="0"/>
              </a:rPr>
              <a:t>There are three most important differences between traditional networking and SDN.</a:t>
            </a:r>
          </a:p>
          <a:p>
            <a:r>
              <a:rPr lang="en-US" b="1" dirty="0">
                <a:ln w="0"/>
                <a:latin typeface="Comic Sans MS" panose="030F0702030302020204" pitchFamily="66" charset="0"/>
              </a:rPr>
              <a:t>First, </a:t>
            </a:r>
            <a:r>
              <a:rPr lang="en-US" dirty="0">
                <a:ln w="0"/>
                <a:latin typeface="Comic Sans MS" panose="030F0702030302020204" pitchFamily="66" charset="0"/>
              </a:rPr>
              <a:t>the SDN controller has a northbound interface that communicates with applications via application programming interfaces (APIs).</a:t>
            </a:r>
          </a:p>
          <a:p>
            <a:r>
              <a:rPr lang="en-US" b="1" dirty="0">
                <a:ln w="0"/>
                <a:latin typeface="Comic Sans MS" panose="030F0702030302020204" pitchFamily="66" charset="0"/>
              </a:rPr>
              <a:t>Second, </a:t>
            </a:r>
            <a:r>
              <a:rPr lang="en-US" dirty="0">
                <a:ln w="0"/>
                <a:latin typeface="Comic Sans MS" panose="030F0702030302020204" pitchFamily="66" charset="0"/>
              </a:rPr>
              <a:t>SDN is a software-based network, which allows users to control virtual-level resource allocation through the control plane and to determine network paths and proactively configure network services. </a:t>
            </a:r>
          </a:p>
          <a:p>
            <a:r>
              <a:rPr lang="en-US" b="1" dirty="0">
                <a:ln w="0"/>
                <a:latin typeface="Comic Sans MS" panose="030F0702030302020204" pitchFamily="66" charset="0"/>
              </a:rPr>
              <a:t>Third, </a:t>
            </a:r>
            <a:r>
              <a:rPr lang="en-US" dirty="0">
                <a:ln w="0"/>
                <a:latin typeface="Comic Sans MS" panose="030F0702030302020204" pitchFamily="66" charset="0"/>
              </a:rPr>
              <a:t>SDN has more ability to communicate with devices throughout the network than traditional networking</a:t>
            </a:r>
            <a:r>
              <a:rPr lang="en-US" b="1" dirty="0">
                <a:ln w="0"/>
                <a:latin typeface="Comic Sans MS" panose="030F0702030302020204" pitchFamily="66" charset="0"/>
              </a:rPr>
              <a:t>. </a:t>
            </a:r>
          </a:p>
          <a:p>
            <a:endParaRPr lang="en-US" b="1" dirty="0">
              <a:ln w="0"/>
              <a:latin typeface="Comic Sans MS" panose="030F0702030302020204" pitchFamily="66" charset="0"/>
            </a:endParaRPr>
          </a:p>
        </p:txBody>
      </p:sp>
    </p:spTree>
    <p:extLst>
      <p:ext uri="{BB962C8B-B14F-4D97-AF65-F5344CB8AC3E}">
        <p14:creationId xmlns:p14="http://schemas.microsoft.com/office/powerpoint/2010/main" val="38694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617D5A-F926-4CBD-968B-4EC873496670}"/>
              </a:ext>
            </a:extLst>
          </p:cNvPr>
          <p:cNvSpPr>
            <a:spLocks noGrp="1"/>
          </p:cNvSpPr>
          <p:nvPr>
            <p:ph type="title"/>
          </p:nvPr>
        </p:nvSpPr>
        <p:spPr/>
        <p:txBody>
          <a:bodyPr/>
          <a:lstStyle/>
          <a:p>
            <a:r>
              <a:rPr lang="en-US" sz="4400" dirty="0">
                <a:ln w="0"/>
                <a:solidFill>
                  <a:schemeClr val="bg1"/>
                </a:solidFill>
                <a:latin typeface="Comic Sans MS" panose="030F0702030302020204" pitchFamily="66" charset="0"/>
              </a:rPr>
              <a:t>Traditional Network VS. SDN Cont.</a:t>
            </a:r>
            <a:endParaRPr lang="en-US" sz="4400" dirty="0"/>
          </a:p>
        </p:txBody>
      </p:sp>
      <p:sp>
        <p:nvSpPr>
          <p:cNvPr id="6" name="Text Placeholder 5">
            <a:extLst>
              <a:ext uri="{FF2B5EF4-FFF2-40B4-BE49-F238E27FC236}">
                <a16:creationId xmlns:a16="http://schemas.microsoft.com/office/drawing/2014/main" id="{42258DE3-59E5-47F3-A0A5-6039724CE7CB}"/>
              </a:ext>
            </a:extLst>
          </p:cNvPr>
          <p:cNvSpPr>
            <a:spLocks noGrp="1"/>
          </p:cNvSpPr>
          <p:nvPr>
            <p:ph type="body" idx="1"/>
          </p:nvPr>
        </p:nvSpPr>
        <p:spPr/>
        <p:txBody>
          <a:bodyPr/>
          <a:lstStyle/>
          <a:p>
            <a:r>
              <a:rPr kumimoji="0" lang="en-US" sz="3600" b="1" i="0" u="none" strike="noStrike" kern="1200" cap="none" spc="0" normalizeH="0" baseline="0" noProof="0" dirty="0">
                <a:ln w="0"/>
                <a:effectLst/>
                <a:uLnTx/>
                <a:uFillTx/>
                <a:latin typeface="Comic Sans MS" panose="030F0702030302020204" pitchFamily="66" charset="0"/>
                <a:ea typeface="+mj-ea"/>
                <a:cs typeface="+mj-cs"/>
              </a:rPr>
              <a:t>Traditional Network</a:t>
            </a:r>
            <a:endParaRPr lang="en-US" sz="1800" dirty="0"/>
          </a:p>
        </p:txBody>
      </p:sp>
      <p:sp>
        <p:nvSpPr>
          <p:cNvPr id="8" name="Text Placeholder 7">
            <a:extLst>
              <a:ext uri="{FF2B5EF4-FFF2-40B4-BE49-F238E27FC236}">
                <a16:creationId xmlns:a16="http://schemas.microsoft.com/office/drawing/2014/main" id="{3B176AA0-0DE1-4EA6-AAB6-0F41C59C34E5}"/>
              </a:ext>
            </a:extLst>
          </p:cNvPr>
          <p:cNvSpPr>
            <a:spLocks noGrp="1"/>
          </p:cNvSpPr>
          <p:nvPr>
            <p:ph type="body" sz="quarter" idx="3"/>
          </p:nvPr>
        </p:nvSpPr>
        <p:spPr/>
        <p:txBody>
          <a:bodyPr/>
          <a:lstStyle/>
          <a:p>
            <a:r>
              <a:rPr kumimoji="0" lang="en-US" sz="3600" b="1" i="0" u="none" strike="noStrike" kern="1200" cap="none" spc="0" normalizeH="0" baseline="0" noProof="0" dirty="0">
                <a:ln w="0"/>
                <a:effectLst/>
                <a:uLnTx/>
                <a:uFillTx/>
                <a:latin typeface="Comic Sans MS" panose="030F0702030302020204" pitchFamily="66" charset="0"/>
                <a:ea typeface="+mj-ea"/>
                <a:cs typeface="+mj-cs"/>
              </a:rPr>
              <a:t>SDN</a:t>
            </a:r>
            <a:endParaRPr lang="en-US" dirty="0"/>
          </a:p>
        </p:txBody>
      </p:sp>
      <p:pic>
        <p:nvPicPr>
          <p:cNvPr id="12" name="Content Placeholder 11">
            <a:extLst>
              <a:ext uri="{FF2B5EF4-FFF2-40B4-BE49-F238E27FC236}">
                <a16:creationId xmlns:a16="http://schemas.microsoft.com/office/drawing/2014/main" id="{6C1641C2-4D76-48E7-A5FC-C390426F0316}"/>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759" y="2826478"/>
            <a:ext cx="5189537" cy="2959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Content Placeholder 14">
            <a:extLst>
              <a:ext uri="{FF2B5EF4-FFF2-40B4-BE49-F238E27FC236}">
                <a16:creationId xmlns:a16="http://schemas.microsoft.com/office/drawing/2014/main" id="{8F138632-3E0E-4BDE-BF67-BD9DF4606E0D}"/>
              </a:ext>
            </a:extLst>
          </p:cNvPr>
          <p:cNvPicPr>
            <a:picLocks noGrp="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87415" y="2826478"/>
            <a:ext cx="5624480" cy="2959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6CE8436A-0429-4959-B1FC-DD071BEA8778}"/>
              </a:ext>
            </a:extLst>
          </p:cNvPr>
          <p:cNvSpPr txBox="1"/>
          <p:nvPr/>
        </p:nvSpPr>
        <p:spPr>
          <a:xfrm>
            <a:off x="615820" y="5861050"/>
            <a:ext cx="5257475" cy="738664"/>
          </a:xfrm>
          <a:prstGeom prst="rect">
            <a:avLst/>
          </a:prstGeom>
          <a:noFill/>
        </p:spPr>
        <p:txBody>
          <a:bodyPr wrap="square" rtlCol="0">
            <a:spAutoFit/>
          </a:bodyPr>
          <a:lstStyle/>
          <a:p>
            <a:pPr algn="ctr"/>
            <a:r>
              <a:rPr lang="en-US" sz="1400" dirty="0">
                <a:latin typeface="Comic Sans MS" panose="030F0702030302020204" pitchFamily="66" charset="0"/>
              </a:rPr>
              <a:t>Traditional Network - Configuration complexity increases the need for synchronization which limits performance of devices.</a:t>
            </a:r>
          </a:p>
        </p:txBody>
      </p:sp>
      <p:sp>
        <p:nvSpPr>
          <p:cNvPr id="18" name="TextBox 17">
            <a:extLst>
              <a:ext uri="{FF2B5EF4-FFF2-40B4-BE49-F238E27FC236}">
                <a16:creationId xmlns:a16="http://schemas.microsoft.com/office/drawing/2014/main" id="{035C7C96-F21C-4E26-94FE-A60C2CA34C47}"/>
              </a:ext>
            </a:extLst>
          </p:cNvPr>
          <p:cNvSpPr txBox="1"/>
          <p:nvPr/>
        </p:nvSpPr>
        <p:spPr>
          <a:xfrm>
            <a:off x="6318705" y="5876462"/>
            <a:ext cx="5257475" cy="523220"/>
          </a:xfrm>
          <a:prstGeom prst="rect">
            <a:avLst/>
          </a:prstGeom>
          <a:noFill/>
        </p:spPr>
        <p:txBody>
          <a:bodyPr wrap="square" rtlCol="0">
            <a:spAutoFit/>
          </a:bodyPr>
          <a:lstStyle/>
          <a:p>
            <a:pPr algn="ctr"/>
            <a:r>
              <a:rPr lang="en-US" sz="1400" dirty="0">
                <a:ln w="0"/>
                <a:latin typeface="Comic Sans MS" panose="030F0702030302020204" pitchFamily="66" charset="0"/>
                <a:ea typeface="Calibri" panose="020F0502020204030204" pitchFamily="34" charset="0"/>
              </a:rPr>
              <a:t>SDN network, modular control and central view of network components.</a:t>
            </a:r>
            <a:endParaRPr lang="en-US" sz="1400" dirty="0">
              <a:ln w="0"/>
              <a:latin typeface="Comic Sans MS" panose="030F0702030302020204" pitchFamily="66" charset="0"/>
            </a:endParaRPr>
          </a:p>
        </p:txBody>
      </p:sp>
    </p:spTree>
    <p:extLst>
      <p:ext uri="{BB962C8B-B14F-4D97-AF65-F5344CB8AC3E}">
        <p14:creationId xmlns:p14="http://schemas.microsoft.com/office/powerpoint/2010/main" val="4027503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E586E1AD-7022-43BA-9E24-BB855BE78BC7}"/>
              </a:ext>
            </a:extLst>
          </p:cNvPr>
          <p:cNvGraphicFramePr>
            <a:graphicFrameLocks noGrp="1"/>
          </p:cNvGraphicFramePr>
          <p:nvPr>
            <p:extLst>
              <p:ext uri="{D42A27DB-BD31-4B8C-83A1-F6EECF244321}">
                <p14:modId xmlns:p14="http://schemas.microsoft.com/office/powerpoint/2010/main" val="2062266841"/>
              </p:ext>
            </p:extLst>
          </p:nvPr>
        </p:nvGraphicFramePr>
        <p:xfrm>
          <a:off x="1744132" y="2389416"/>
          <a:ext cx="4097867" cy="3499768"/>
        </p:xfrm>
        <a:graphic>
          <a:graphicData uri="http://schemas.openxmlformats.org/drawingml/2006/table">
            <a:tbl>
              <a:tblPr bandRow="1">
                <a:tableStyleId>{5C22544A-7EE6-4342-B048-85BDC9FD1C3A}</a:tableStyleId>
              </a:tblPr>
              <a:tblGrid>
                <a:gridCol w="2022524">
                  <a:extLst>
                    <a:ext uri="{9D8B030D-6E8A-4147-A177-3AD203B41FA5}">
                      <a16:colId xmlns:a16="http://schemas.microsoft.com/office/drawing/2014/main" val="2613478859"/>
                    </a:ext>
                  </a:extLst>
                </a:gridCol>
                <a:gridCol w="2075343">
                  <a:extLst>
                    <a:ext uri="{9D8B030D-6E8A-4147-A177-3AD203B41FA5}">
                      <a16:colId xmlns:a16="http://schemas.microsoft.com/office/drawing/2014/main" val="4102668197"/>
                    </a:ext>
                  </a:extLst>
                </a:gridCol>
              </a:tblGrid>
              <a:tr h="346113">
                <a:tc>
                  <a:txBody>
                    <a:bodyPr/>
                    <a:lstStyle/>
                    <a:p>
                      <a:pPr marL="0" marR="0" algn="ctr">
                        <a:lnSpc>
                          <a:spcPct val="150000"/>
                        </a:lnSpc>
                        <a:spcBef>
                          <a:spcPts val="0"/>
                        </a:spcBef>
                        <a:spcAft>
                          <a:spcPts val="0"/>
                        </a:spcAft>
                      </a:pPr>
                      <a:r>
                        <a:rPr lang="en-US" sz="1400" b="1" dirty="0">
                          <a:effectLst/>
                          <a:latin typeface="Comic Sans MS" panose="030F0702030302020204" pitchFamily="66" charset="0"/>
                        </a:rPr>
                        <a:t>Component </a:t>
                      </a:r>
                      <a:endParaRPr lang="en-US" sz="11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400" b="1">
                          <a:effectLst/>
                          <a:latin typeface="Comic Sans MS" panose="030F0702030302020204" pitchFamily="66" charset="0"/>
                        </a:rPr>
                        <a:t>Cost </a:t>
                      </a:r>
                      <a:endParaRPr lang="en-US" sz="1100" b="1">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9652682"/>
                  </a:ext>
                </a:extLst>
              </a:tr>
              <a:tr h="346113">
                <a:tc>
                  <a:txBody>
                    <a:bodyPr/>
                    <a:lstStyle/>
                    <a:p>
                      <a:pPr marL="0" marR="0" algn="ctr">
                        <a:lnSpc>
                          <a:spcPct val="150000"/>
                        </a:lnSpc>
                        <a:spcBef>
                          <a:spcPts val="0"/>
                        </a:spcBef>
                        <a:spcAft>
                          <a:spcPts val="0"/>
                        </a:spcAft>
                      </a:pPr>
                      <a:r>
                        <a:rPr lang="en-US" sz="1400" b="1">
                          <a:effectLst/>
                          <a:latin typeface="Comic Sans MS" panose="030F0702030302020204" pitchFamily="66" charset="0"/>
                        </a:rPr>
                        <a:t>Switch 2960 </a:t>
                      </a:r>
                      <a:endParaRPr lang="en-US" sz="1100" b="1">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400" b="1" dirty="0">
                          <a:effectLst/>
                          <a:latin typeface="Comic Sans MS" panose="030F0702030302020204" pitchFamily="66" charset="0"/>
                        </a:rPr>
                        <a:t>4000$*4=16000 USD </a:t>
                      </a:r>
                      <a:endParaRPr lang="en-US" sz="11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51439272"/>
                  </a:ext>
                </a:extLst>
              </a:tr>
              <a:tr h="591389">
                <a:tc>
                  <a:txBody>
                    <a:bodyPr/>
                    <a:lstStyle/>
                    <a:p>
                      <a:pPr marL="0" marR="0" algn="ctr">
                        <a:lnSpc>
                          <a:spcPct val="150000"/>
                        </a:lnSpc>
                        <a:spcBef>
                          <a:spcPts val="0"/>
                        </a:spcBef>
                        <a:spcAft>
                          <a:spcPts val="0"/>
                        </a:spcAft>
                      </a:pPr>
                      <a:r>
                        <a:rPr lang="en-US" sz="1400" b="1" dirty="0">
                          <a:effectLst/>
                          <a:latin typeface="Comic Sans MS" panose="030F0702030302020204" pitchFamily="66" charset="0"/>
                        </a:rPr>
                        <a:t>Switch 3560 </a:t>
                      </a:r>
                      <a:endParaRPr lang="en-US" sz="11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400" b="1" dirty="0">
                          <a:effectLst/>
                          <a:latin typeface="Comic Sans MS" panose="030F0702030302020204" pitchFamily="66" charset="0"/>
                        </a:rPr>
                        <a:t>9000$* 2 = 18000 USD </a:t>
                      </a:r>
                      <a:endParaRPr lang="en-US" sz="11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5299138"/>
                  </a:ext>
                </a:extLst>
              </a:tr>
              <a:tr h="346113">
                <a:tc>
                  <a:txBody>
                    <a:bodyPr/>
                    <a:lstStyle/>
                    <a:p>
                      <a:pPr marL="0" marR="0" algn="ctr">
                        <a:lnSpc>
                          <a:spcPct val="150000"/>
                        </a:lnSpc>
                        <a:spcBef>
                          <a:spcPts val="0"/>
                        </a:spcBef>
                        <a:spcAft>
                          <a:spcPts val="0"/>
                        </a:spcAft>
                      </a:pPr>
                      <a:r>
                        <a:rPr lang="en-US" sz="1400" b="1">
                          <a:effectLst/>
                          <a:latin typeface="Comic Sans MS" panose="030F0702030302020204" pitchFamily="66" charset="0"/>
                        </a:rPr>
                        <a:t>Router 2911 </a:t>
                      </a:r>
                      <a:endParaRPr lang="en-US" sz="1100" b="1">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400" b="1">
                          <a:effectLst/>
                          <a:latin typeface="Comic Sans MS" panose="030F0702030302020204" pitchFamily="66" charset="0"/>
                        </a:rPr>
                        <a:t>9000$ </a:t>
                      </a:r>
                      <a:endParaRPr lang="en-US" sz="1100" b="1">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21899387"/>
                  </a:ext>
                </a:extLst>
              </a:tr>
              <a:tr h="1122441">
                <a:tc>
                  <a:txBody>
                    <a:bodyPr/>
                    <a:lstStyle/>
                    <a:p>
                      <a:pPr marL="0" marR="0" algn="ctr">
                        <a:lnSpc>
                          <a:spcPct val="150000"/>
                        </a:lnSpc>
                        <a:spcBef>
                          <a:spcPts val="0"/>
                        </a:spcBef>
                        <a:spcAft>
                          <a:spcPts val="0"/>
                        </a:spcAft>
                      </a:pPr>
                      <a:r>
                        <a:rPr lang="en-US" sz="1400" b="1">
                          <a:effectLst/>
                          <a:latin typeface="Comic Sans MS" panose="030F0702030302020204" pitchFamily="66" charset="0"/>
                        </a:rPr>
                        <a:t>RAC and Power Distribution and cables   </a:t>
                      </a:r>
                      <a:endParaRPr lang="en-US" sz="1100" b="1">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400" b="1" dirty="0">
                          <a:effectLst/>
                          <a:latin typeface="Comic Sans MS" panose="030F0702030302020204" pitchFamily="66" charset="0"/>
                        </a:rPr>
                        <a:t>2000$ </a:t>
                      </a:r>
                      <a:endParaRPr lang="en-US" sz="11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64763133"/>
                  </a:ext>
                </a:extLst>
              </a:tr>
              <a:tr h="734277">
                <a:tc>
                  <a:txBody>
                    <a:bodyPr/>
                    <a:lstStyle/>
                    <a:p>
                      <a:pPr marL="0" marR="0" algn="ctr">
                        <a:lnSpc>
                          <a:spcPct val="150000"/>
                        </a:lnSpc>
                        <a:spcBef>
                          <a:spcPts val="0"/>
                        </a:spcBef>
                        <a:spcAft>
                          <a:spcPts val="0"/>
                        </a:spcAft>
                      </a:pPr>
                      <a:r>
                        <a:rPr lang="en-US" sz="1400" b="1" dirty="0">
                          <a:effectLst/>
                          <a:latin typeface="Comic Sans MS" panose="030F0702030302020204" pitchFamily="66" charset="0"/>
                        </a:rPr>
                        <a:t>PC For each employee </a:t>
                      </a:r>
                      <a:endParaRPr lang="en-US" sz="11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400" b="1" dirty="0">
                          <a:effectLst/>
                          <a:latin typeface="Comic Sans MS" panose="030F0702030302020204" pitchFamily="66" charset="0"/>
                        </a:rPr>
                        <a:t>500 USD * 50 = 25000 USD </a:t>
                      </a:r>
                      <a:endParaRPr lang="en-US" sz="11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3360900"/>
                  </a:ext>
                </a:extLst>
              </a:tr>
            </a:tbl>
          </a:graphicData>
        </a:graphic>
      </p:graphicFrame>
      <p:graphicFrame>
        <p:nvGraphicFramePr>
          <p:cNvPr id="11" name="Table 10">
            <a:extLst>
              <a:ext uri="{FF2B5EF4-FFF2-40B4-BE49-F238E27FC236}">
                <a16:creationId xmlns:a16="http://schemas.microsoft.com/office/drawing/2014/main" id="{630142EA-99C6-4044-97B0-19A7EA0362D6}"/>
              </a:ext>
            </a:extLst>
          </p:cNvPr>
          <p:cNvGraphicFramePr>
            <a:graphicFrameLocks noGrp="1"/>
          </p:cNvGraphicFramePr>
          <p:nvPr>
            <p:extLst>
              <p:ext uri="{D42A27DB-BD31-4B8C-83A1-F6EECF244321}">
                <p14:modId xmlns:p14="http://schemas.microsoft.com/office/powerpoint/2010/main" val="1269621703"/>
              </p:ext>
            </p:extLst>
          </p:nvPr>
        </p:nvGraphicFramePr>
        <p:xfrm>
          <a:off x="6536266" y="2397888"/>
          <a:ext cx="4588933" cy="3486447"/>
        </p:xfrm>
        <a:graphic>
          <a:graphicData uri="http://schemas.openxmlformats.org/drawingml/2006/table">
            <a:tbl>
              <a:tblPr bandRow="1">
                <a:tableStyleId>{5C22544A-7EE6-4342-B048-85BDC9FD1C3A}</a:tableStyleId>
              </a:tblPr>
              <a:tblGrid>
                <a:gridCol w="2264892">
                  <a:extLst>
                    <a:ext uri="{9D8B030D-6E8A-4147-A177-3AD203B41FA5}">
                      <a16:colId xmlns:a16="http://schemas.microsoft.com/office/drawing/2014/main" val="2613478859"/>
                    </a:ext>
                  </a:extLst>
                </a:gridCol>
                <a:gridCol w="2324041">
                  <a:extLst>
                    <a:ext uri="{9D8B030D-6E8A-4147-A177-3AD203B41FA5}">
                      <a16:colId xmlns:a16="http://schemas.microsoft.com/office/drawing/2014/main" val="4102668197"/>
                    </a:ext>
                  </a:extLst>
                </a:gridCol>
              </a:tblGrid>
              <a:tr h="560890">
                <a:tc>
                  <a:txBody>
                    <a:bodyPr/>
                    <a:lstStyle/>
                    <a:p>
                      <a:pPr marL="0" marR="0" algn="ctr">
                        <a:lnSpc>
                          <a:spcPct val="150000"/>
                        </a:lnSpc>
                        <a:spcBef>
                          <a:spcPts val="0"/>
                        </a:spcBef>
                        <a:spcAft>
                          <a:spcPts val="0"/>
                        </a:spcAft>
                      </a:pPr>
                      <a:r>
                        <a:rPr lang="en-US" sz="1800" b="1" dirty="0">
                          <a:effectLst/>
                          <a:latin typeface="Comic Sans MS" panose="030F0702030302020204" pitchFamily="66" charset="0"/>
                        </a:rPr>
                        <a:t>Component </a:t>
                      </a:r>
                      <a:endParaRPr lang="en-US" sz="14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800" b="1" dirty="0">
                          <a:effectLst/>
                          <a:latin typeface="Comic Sans MS" panose="030F0702030302020204" pitchFamily="66" charset="0"/>
                        </a:rPr>
                        <a:t>Cost </a:t>
                      </a:r>
                      <a:endParaRPr lang="en-US" sz="14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9652682"/>
                  </a:ext>
                </a:extLst>
              </a:tr>
              <a:tr h="54243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latin typeface="Comic Sans MS" panose="030F0702030302020204" pitchFamily="66" charset="0"/>
                          <a:ea typeface="+mn-ea"/>
                          <a:cs typeface="+mn-cs"/>
                        </a:rPr>
                        <a:t>SDN controller 	</a:t>
                      </a: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latin typeface="Comic Sans MS" panose="030F0702030302020204" pitchFamily="66" charset="0"/>
                          <a:ea typeface="+mn-ea"/>
                          <a:cs typeface="+mn-cs"/>
                        </a:rPr>
                        <a:t>4000$ 	</a:t>
                      </a:r>
                    </a:p>
                  </a:txBody>
                  <a:tcPr marL="68580" marR="68580" marT="0" marB="0" anchor="ctr"/>
                </a:tc>
                <a:extLst>
                  <a:ext uri="{0D108BD9-81ED-4DB2-BD59-A6C34878D82A}">
                    <a16:rowId xmlns:a16="http://schemas.microsoft.com/office/drawing/2014/main" val="1351439272"/>
                  </a:ext>
                </a:extLst>
              </a:tr>
              <a:tr h="1191561">
                <a:tc>
                  <a:txBody>
                    <a:bodyPr/>
                    <a:lstStyle/>
                    <a:p>
                      <a:pPr marL="0" marR="0" algn="ctr">
                        <a:lnSpc>
                          <a:spcPct val="150000"/>
                        </a:lnSpc>
                        <a:spcBef>
                          <a:spcPts val="0"/>
                        </a:spcBef>
                        <a:spcAft>
                          <a:spcPts val="0"/>
                        </a:spcAft>
                      </a:pPr>
                      <a:r>
                        <a:rPr lang="en-US" sz="1800" b="1" i="0" u="none" strike="noStrike" kern="1200" baseline="0" dirty="0">
                          <a:solidFill>
                            <a:schemeClr val="dk1"/>
                          </a:solidFill>
                          <a:latin typeface="Comic Sans MS" panose="030F0702030302020204" pitchFamily="66" charset="0"/>
                          <a:ea typeface="+mn-ea"/>
                          <a:cs typeface="+mn-cs"/>
                        </a:rPr>
                        <a:t>Open virtual switch </a:t>
                      </a:r>
                      <a:endParaRPr lang="en-US" sz="14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en-US" sz="1800" b="1" i="0" u="none" strike="noStrike" kern="1200" baseline="0" dirty="0">
                          <a:solidFill>
                            <a:schemeClr val="dk1"/>
                          </a:solidFill>
                          <a:latin typeface="Comic Sans MS" panose="030F0702030302020204" pitchFamily="66" charset="0"/>
                          <a:ea typeface="+mn-ea"/>
                          <a:cs typeface="+mn-cs"/>
                        </a:rPr>
                        <a:t>2000$*6=12000$ </a:t>
                      </a:r>
                    </a:p>
                  </a:txBody>
                  <a:tcPr marL="68580" marR="68580" marT="0" marB="0" anchor="ctr"/>
                </a:tc>
                <a:extLst>
                  <a:ext uri="{0D108BD9-81ED-4DB2-BD59-A6C34878D82A}">
                    <a16:rowId xmlns:a16="http://schemas.microsoft.com/office/drawing/2014/main" val="65299138"/>
                  </a:ext>
                </a:extLst>
              </a:tr>
              <a:tr h="1191561">
                <a:tc>
                  <a:txBody>
                    <a:bodyPr/>
                    <a:lstStyle/>
                    <a:p>
                      <a:pPr marL="0" marR="0" algn="ctr">
                        <a:lnSpc>
                          <a:spcPct val="150000"/>
                        </a:lnSpc>
                        <a:spcBef>
                          <a:spcPts val="0"/>
                        </a:spcBef>
                        <a:spcAft>
                          <a:spcPts val="0"/>
                        </a:spcAft>
                      </a:pPr>
                      <a:r>
                        <a:rPr lang="en-US" sz="1800" b="1" dirty="0">
                          <a:effectLst/>
                          <a:latin typeface="Comic Sans MS" panose="030F0702030302020204" pitchFamily="66" charset="0"/>
                        </a:rPr>
                        <a:t>PC For each employee </a:t>
                      </a:r>
                      <a:endParaRPr lang="en-US" sz="14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800" b="1" dirty="0">
                          <a:effectLst/>
                          <a:latin typeface="Comic Sans MS" panose="030F0702030302020204" pitchFamily="66" charset="0"/>
                        </a:rPr>
                        <a:t>500 USD * 50 = 25000 USD </a:t>
                      </a:r>
                      <a:endParaRPr lang="en-US" sz="1400" b="1" dirty="0">
                        <a:effectLst/>
                        <a:latin typeface="Comic Sans MS" panose="030F0702030302020204" pitchFamily="66"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3360900"/>
                  </a:ext>
                </a:extLst>
              </a:tr>
            </a:tbl>
          </a:graphicData>
        </a:graphic>
      </p:graphicFrame>
      <p:sp>
        <p:nvSpPr>
          <p:cNvPr id="16" name="Title 4">
            <a:extLst>
              <a:ext uri="{FF2B5EF4-FFF2-40B4-BE49-F238E27FC236}">
                <a16:creationId xmlns:a16="http://schemas.microsoft.com/office/drawing/2014/main" id="{714D0B4A-461B-436F-8CE0-A03F5430CF6A}"/>
              </a:ext>
            </a:extLst>
          </p:cNvPr>
          <p:cNvSpPr txBox="1">
            <a:spLocks/>
          </p:cNvSpPr>
          <p:nvPr/>
        </p:nvSpPr>
        <p:spPr>
          <a:xfrm>
            <a:off x="962400" y="5995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a:ln w="0"/>
                <a:solidFill>
                  <a:schemeClr val="bg1"/>
                </a:solidFill>
                <a:latin typeface="Comic Sans MS" panose="030F0702030302020204" pitchFamily="66" charset="0"/>
              </a:rPr>
              <a:t>Traditional Network VS. SDN Cont.</a:t>
            </a:r>
            <a:endParaRPr lang="en-US" sz="4400" dirty="0"/>
          </a:p>
        </p:txBody>
      </p:sp>
      <p:sp>
        <p:nvSpPr>
          <p:cNvPr id="18" name="TextBox 17">
            <a:extLst>
              <a:ext uri="{FF2B5EF4-FFF2-40B4-BE49-F238E27FC236}">
                <a16:creationId xmlns:a16="http://schemas.microsoft.com/office/drawing/2014/main" id="{F9F2EB1E-6A58-446C-A5C4-4345C79CBD51}"/>
              </a:ext>
            </a:extLst>
          </p:cNvPr>
          <p:cNvSpPr txBox="1"/>
          <p:nvPr/>
        </p:nvSpPr>
        <p:spPr>
          <a:xfrm>
            <a:off x="6944784" y="5922947"/>
            <a:ext cx="6100232" cy="369332"/>
          </a:xfrm>
          <a:prstGeom prst="rect">
            <a:avLst/>
          </a:prstGeom>
          <a:noFill/>
        </p:spPr>
        <p:txBody>
          <a:bodyPr wrap="square">
            <a:spAutoFit/>
          </a:bodyPr>
          <a:lstStyle/>
          <a:p>
            <a:r>
              <a:rPr lang="en-US" sz="1800" b="1" i="0" u="none" strike="noStrike" baseline="0" dirty="0">
                <a:solidFill>
                  <a:srgbClr val="000000"/>
                </a:solidFill>
                <a:latin typeface="Comic Sans MS" panose="030F0702030302020204" pitchFamily="66" charset="0"/>
              </a:rPr>
              <a:t>Total cost = AROUND 41,000 USD</a:t>
            </a:r>
            <a:endParaRPr lang="en-US" b="1" dirty="0">
              <a:latin typeface="Comic Sans MS" panose="030F0702030302020204" pitchFamily="66" charset="0"/>
            </a:endParaRPr>
          </a:p>
        </p:txBody>
      </p:sp>
      <p:sp>
        <p:nvSpPr>
          <p:cNvPr id="20" name="TextBox 19">
            <a:extLst>
              <a:ext uri="{FF2B5EF4-FFF2-40B4-BE49-F238E27FC236}">
                <a16:creationId xmlns:a16="http://schemas.microsoft.com/office/drawing/2014/main" id="{AC69D91B-008C-418F-821C-15D57931A533}"/>
              </a:ext>
            </a:extLst>
          </p:cNvPr>
          <p:cNvSpPr txBox="1"/>
          <p:nvPr/>
        </p:nvSpPr>
        <p:spPr>
          <a:xfrm>
            <a:off x="1744132" y="5922947"/>
            <a:ext cx="6100232" cy="369332"/>
          </a:xfrm>
          <a:prstGeom prst="rect">
            <a:avLst/>
          </a:prstGeom>
          <a:noFill/>
        </p:spPr>
        <p:txBody>
          <a:bodyPr wrap="square">
            <a:spAutoFit/>
          </a:bodyPr>
          <a:lstStyle/>
          <a:p>
            <a:r>
              <a:rPr lang="en-US" sz="1800" b="1" i="0" u="none" strike="noStrike" baseline="0" dirty="0">
                <a:solidFill>
                  <a:srgbClr val="000000"/>
                </a:solidFill>
                <a:latin typeface="Comic Sans MS" panose="030F0702030302020204" pitchFamily="66" charset="0"/>
              </a:rPr>
              <a:t>Total cost = AROUND 80,000 USD</a:t>
            </a:r>
            <a:endParaRPr lang="en-US" b="1" dirty="0">
              <a:latin typeface="Comic Sans MS" panose="030F0702030302020204" pitchFamily="66" charset="0"/>
            </a:endParaRPr>
          </a:p>
        </p:txBody>
      </p:sp>
    </p:spTree>
    <p:extLst>
      <p:ext uri="{BB962C8B-B14F-4D97-AF65-F5344CB8AC3E}">
        <p14:creationId xmlns:p14="http://schemas.microsoft.com/office/powerpoint/2010/main" val="75996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B2223B-8AAF-44FA-946B-849D46E2F0B6}"/>
              </a:ext>
            </a:extLst>
          </p:cNvPr>
          <p:cNvSpPr>
            <a:spLocks noGrp="1"/>
          </p:cNvSpPr>
          <p:nvPr>
            <p:ph type="ctrTitle"/>
          </p:nvPr>
        </p:nvSpPr>
        <p:spPr>
          <a:xfrm>
            <a:off x="810000" y="1617098"/>
            <a:ext cx="10572000" cy="2971051"/>
          </a:xfrm>
        </p:spPr>
        <p:txBody>
          <a:bodyPr/>
          <a:lstStyle/>
          <a:p>
            <a:r>
              <a:rPr lang="en-US" sz="6600" dirty="0">
                <a:ln w="0"/>
                <a:solidFill>
                  <a:schemeClr val="bg1"/>
                </a:solidFill>
                <a:latin typeface="Comic Sans MS" panose="030F0702030302020204" pitchFamily="66" charset="0"/>
              </a:rPr>
              <a:t>OPENFLOW Protocol</a:t>
            </a:r>
            <a:endParaRPr lang="en-US" sz="4400" dirty="0">
              <a:ln w="0"/>
              <a:solidFill>
                <a:schemeClr val="bg1"/>
              </a:solidFill>
              <a:latin typeface="Comic Sans MS" panose="030F0702030302020204" pitchFamily="66" charset="0"/>
            </a:endParaRPr>
          </a:p>
        </p:txBody>
      </p:sp>
    </p:spTree>
    <p:extLst>
      <p:ext uri="{BB962C8B-B14F-4D97-AF65-F5344CB8AC3E}">
        <p14:creationId xmlns:p14="http://schemas.microsoft.com/office/powerpoint/2010/main" val="3711132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0CE85D8-B089-455C-AAE6-9CEA07B573E6}"/>
              </a:ext>
            </a:extLst>
          </p:cNvPr>
          <p:cNvSpPr>
            <a:spLocks noGrp="1"/>
          </p:cNvSpPr>
          <p:nvPr>
            <p:ph type="ctrTitle"/>
          </p:nvPr>
        </p:nvSpPr>
        <p:spPr>
          <a:xfrm>
            <a:off x="-123450" y="2747555"/>
            <a:ext cx="10572000" cy="2971051"/>
          </a:xfrm>
        </p:spPr>
        <p:txBody>
          <a:bodyPr/>
          <a:lstStyle/>
          <a:p>
            <a:pPr algn="ctr"/>
            <a:r>
              <a:rPr lang="en-US" sz="7200" dirty="0">
                <a:latin typeface="Comic Sans MS" panose="030F0702030302020204" pitchFamily="66" charset="0"/>
              </a:rPr>
              <a:t>Traditional Network</a:t>
            </a:r>
            <a:br>
              <a:rPr lang="en-US" sz="7200" dirty="0">
                <a:latin typeface="Comic Sans MS" panose="030F0702030302020204" pitchFamily="66" charset="0"/>
              </a:rPr>
            </a:br>
            <a:endParaRPr lang="en-US" sz="7200" dirty="0">
              <a:latin typeface="Comic Sans MS" panose="030F0702030302020204" pitchFamily="66" charset="0"/>
            </a:endParaRPr>
          </a:p>
        </p:txBody>
      </p:sp>
    </p:spTree>
    <p:extLst>
      <p:ext uri="{BB962C8B-B14F-4D97-AF65-F5344CB8AC3E}">
        <p14:creationId xmlns:p14="http://schemas.microsoft.com/office/powerpoint/2010/main" val="3059333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1E5A85-3613-46AE-AAA2-066BB2646401}"/>
              </a:ext>
            </a:extLst>
          </p:cNvPr>
          <p:cNvSpPr>
            <a:spLocks noGrp="1"/>
          </p:cNvSpPr>
          <p:nvPr>
            <p:ph type="title"/>
          </p:nvPr>
        </p:nvSpPr>
        <p:spPr/>
        <p:txBody>
          <a:bodyPr/>
          <a:lstStyle/>
          <a:p>
            <a:pPr algn="ctr"/>
            <a:r>
              <a:rPr lang="en-US" sz="4400" dirty="0">
                <a:ln w="0"/>
                <a:solidFill>
                  <a:schemeClr val="bg1"/>
                </a:solidFill>
                <a:latin typeface="Comic Sans MS" panose="030F0702030302020204" pitchFamily="66" charset="0"/>
              </a:rPr>
              <a:t>OPENFLOW Protocol</a:t>
            </a:r>
          </a:p>
        </p:txBody>
      </p:sp>
      <p:pic>
        <p:nvPicPr>
          <p:cNvPr id="13" name="Content Placeholder 12">
            <a:extLst>
              <a:ext uri="{FF2B5EF4-FFF2-40B4-BE49-F238E27FC236}">
                <a16:creationId xmlns:a16="http://schemas.microsoft.com/office/drawing/2014/main" id="{D3EC3BE6-9603-41AA-8066-3F57CB0B4E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3764" y="446087"/>
            <a:ext cx="7009341" cy="4909683"/>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CE28135F-98C8-4371-98A6-DDA5C92201F4}"/>
              </a:ext>
            </a:extLst>
          </p:cNvPr>
          <p:cNvSpPr>
            <a:spLocks noGrp="1"/>
          </p:cNvSpPr>
          <p:nvPr>
            <p:ph type="body" sz="half" idx="2"/>
          </p:nvPr>
        </p:nvSpPr>
        <p:spPr/>
        <p:txBody>
          <a:bodyPr>
            <a:normAutofit/>
          </a:bodyPr>
          <a:lstStyle/>
          <a:p>
            <a:r>
              <a:rPr lang="en-US" sz="2400" b="1" dirty="0">
                <a:ln w="0"/>
                <a:latin typeface="Comic Sans MS" panose="030F0702030302020204" pitchFamily="66" charset="0"/>
                <a:ea typeface="Arial" panose="020B0604020202020204" pitchFamily="34" charset="0"/>
                <a:cs typeface="Arial" panose="020B0604020202020204" pitchFamily="34" charset="0"/>
              </a:rPr>
              <a:t>OpenFlow is an open standard protocol specifically designed for the SDN networks that allows the communication between the control and data planes.</a:t>
            </a:r>
            <a:endParaRPr lang="en-US" sz="2400" b="1" dirty="0">
              <a:ln w="0"/>
              <a:latin typeface="Comic Sans MS" panose="030F0702030302020204" pitchFamily="66" charset="0"/>
              <a:ea typeface="Calibri" panose="020F0502020204030204" pitchFamily="34" charset="0"/>
              <a:cs typeface="Arial" panose="020B0604020202020204" pitchFamily="34" charset="0"/>
            </a:endParaRPr>
          </a:p>
          <a:p>
            <a:endParaRPr lang="en-US" sz="2400" b="1" dirty="0">
              <a:ln w="0"/>
              <a:latin typeface="Comic Sans MS" panose="030F0702030302020204" pitchFamily="66" charset="0"/>
            </a:endParaRPr>
          </a:p>
        </p:txBody>
      </p:sp>
    </p:spTree>
    <p:extLst>
      <p:ext uri="{BB962C8B-B14F-4D97-AF65-F5344CB8AC3E}">
        <p14:creationId xmlns:p14="http://schemas.microsoft.com/office/powerpoint/2010/main" val="4096665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08C3-77AB-4FFD-BC0D-3A7DC7FC5F6F}"/>
              </a:ext>
            </a:extLst>
          </p:cNvPr>
          <p:cNvSpPr>
            <a:spLocks noGrp="1"/>
          </p:cNvSpPr>
          <p:nvPr>
            <p:ph type="title"/>
          </p:nvPr>
        </p:nvSpPr>
        <p:spPr>
          <a:xfrm>
            <a:off x="1073150" y="315460"/>
            <a:ext cx="3547533" cy="1618396"/>
          </a:xfrm>
        </p:spPr>
        <p:txBody>
          <a:bodyPr/>
          <a:lstStyle/>
          <a:p>
            <a:pPr algn="ctr"/>
            <a:r>
              <a:rPr lang="en-US" sz="5400" dirty="0">
                <a:ln w="0"/>
                <a:solidFill>
                  <a:schemeClr val="bg1"/>
                </a:solidFill>
                <a:latin typeface="Comic Sans MS" panose="030F0702030302020204" pitchFamily="66" charset="0"/>
                <a:ea typeface="Calibri" panose="020F0502020204030204" pitchFamily="34" charset="0"/>
              </a:rPr>
              <a:t>OpenFlow</a:t>
            </a:r>
            <a:r>
              <a:rPr lang="en-US" sz="4000" dirty="0">
                <a:ln w="0"/>
                <a:solidFill>
                  <a:schemeClr val="bg1"/>
                </a:solidFill>
                <a:latin typeface="Comic Sans MS" panose="030F0702030302020204" pitchFamily="66" charset="0"/>
                <a:ea typeface="Calibri" panose="020F0502020204030204" pitchFamily="34" charset="0"/>
              </a:rPr>
              <a:t> Architecture</a:t>
            </a:r>
            <a:endParaRPr lang="en-US" sz="4000" dirty="0">
              <a:ln w="0"/>
              <a:solidFill>
                <a:schemeClr val="bg1"/>
              </a:solidFill>
              <a:latin typeface="Comic Sans MS" panose="030F0702030302020204" pitchFamily="66" charset="0"/>
            </a:endParaRPr>
          </a:p>
        </p:txBody>
      </p:sp>
      <p:pic>
        <p:nvPicPr>
          <p:cNvPr id="6" name="Content Placeholder 5">
            <a:extLst>
              <a:ext uri="{FF2B5EF4-FFF2-40B4-BE49-F238E27FC236}">
                <a16:creationId xmlns:a16="http://schemas.microsoft.com/office/drawing/2014/main" id="{4275A0E1-374D-4E8C-B7D3-DDA22A5DC1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5913" y="446087"/>
            <a:ext cx="6779904" cy="5285241"/>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D23513B0-3F49-4087-91F0-517BF2AED26C}"/>
              </a:ext>
            </a:extLst>
          </p:cNvPr>
          <p:cNvSpPr>
            <a:spLocks noGrp="1"/>
          </p:cNvSpPr>
          <p:nvPr>
            <p:ph type="body" sz="half" idx="2"/>
          </p:nvPr>
        </p:nvSpPr>
        <p:spPr>
          <a:xfrm>
            <a:off x="195945" y="2285058"/>
            <a:ext cx="4228798" cy="3600311"/>
          </a:xfrm>
        </p:spPr>
        <p:txBody>
          <a:bodyPr>
            <a:normAutofit/>
          </a:bodyPr>
          <a:lstStyle/>
          <a:p>
            <a:pPr marL="1200150" indent="-285750" algn="just">
              <a:lnSpc>
                <a:spcPct val="150000"/>
              </a:lnSpc>
              <a:spcBef>
                <a:spcPts val="0"/>
              </a:spcBef>
              <a:spcAft>
                <a:spcPts val="0"/>
              </a:spcAft>
              <a:buFont typeface="Arial" panose="020B0604020202020204" pitchFamily="34" charset="0"/>
              <a:buChar char="•"/>
            </a:pPr>
            <a:r>
              <a:rPr lang="en-US" sz="1800" b="1" dirty="0">
                <a:ln w="0"/>
                <a:latin typeface="Comic Sans MS" panose="030F0702030302020204" pitchFamily="66" charset="0"/>
                <a:ea typeface="Arial" panose="020B0604020202020204" pitchFamily="34" charset="0"/>
                <a:cs typeface="Arial" panose="020B0604020202020204" pitchFamily="34" charset="0"/>
              </a:rPr>
              <a:t> OpenFlow switches that compose the data plane.</a:t>
            </a:r>
            <a:endParaRPr lang="en-US" sz="1800" b="1" dirty="0">
              <a:ln w="0"/>
              <a:latin typeface="Comic Sans MS" panose="030F0702030302020204" pitchFamily="66" charset="0"/>
              <a:ea typeface="Calibri" panose="020F0502020204030204" pitchFamily="34" charset="0"/>
              <a:cs typeface="Arial" panose="020B0604020202020204" pitchFamily="34" charset="0"/>
            </a:endParaRPr>
          </a:p>
          <a:p>
            <a:pPr marL="1200150" indent="-285750" algn="just">
              <a:lnSpc>
                <a:spcPct val="150000"/>
              </a:lnSpc>
              <a:spcBef>
                <a:spcPts val="0"/>
              </a:spcBef>
              <a:spcAft>
                <a:spcPts val="0"/>
              </a:spcAft>
              <a:buFont typeface="Arial" panose="020B0604020202020204" pitchFamily="34" charset="0"/>
              <a:buChar char="•"/>
            </a:pPr>
            <a:r>
              <a:rPr lang="en-US" sz="1800" b="1" dirty="0">
                <a:ln w="0"/>
                <a:latin typeface="Comic Sans MS" panose="030F0702030302020204" pitchFamily="66" charset="0"/>
                <a:ea typeface="Arial" panose="020B0604020202020204" pitchFamily="34" charset="0"/>
                <a:cs typeface="Arial" panose="020B0604020202020204" pitchFamily="34" charset="0"/>
              </a:rPr>
              <a:t>The control plane consists of one or more OpenFlow controllers.</a:t>
            </a:r>
            <a:endParaRPr lang="en-US" sz="1800" b="1" dirty="0">
              <a:ln w="0"/>
              <a:latin typeface="Comic Sans MS" panose="030F0702030302020204" pitchFamily="66" charset="0"/>
              <a:ea typeface="Calibri" panose="020F0502020204030204" pitchFamily="34" charset="0"/>
              <a:cs typeface="Arial" panose="020B0604020202020204" pitchFamily="34" charset="0"/>
            </a:endParaRPr>
          </a:p>
          <a:p>
            <a:pPr marL="1200150" indent="-285750" algn="just">
              <a:lnSpc>
                <a:spcPct val="150000"/>
              </a:lnSpc>
              <a:spcBef>
                <a:spcPts val="0"/>
              </a:spcBef>
              <a:spcAft>
                <a:spcPts val="0"/>
              </a:spcAft>
              <a:buFont typeface="Arial" panose="020B0604020202020204" pitchFamily="34" charset="0"/>
              <a:buChar char="•"/>
            </a:pPr>
            <a:r>
              <a:rPr lang="en-US" sz="1800" b="1" dirty="0">
                <a:ln w="0"/>
                <a:latin typeface="Comic Sans MS" panose="030F0702030302020204" pitchFamily="66" charset="0"/>
                <a:ea typeface="Arial" panose="020B0604020202020204" pitchFamily="34" charset="0"/>
                <a:cs typeface="Arial" panose="020B0604020202020204" pitchFamily="34" charset="0"/>
              </a:rPr>
              <a:t>A secure control channel connects the switches with the control plane.</a:t>
            </a:r>
            <a:endParaRPr lang="en-US" sz="1800" b="1" dirty="0">
              <a:ln w="0"/>
              <a:latin typeface="Comic Sans MS" panose="030F0702030302020204" pitchFamily="66" charset="0"/>
              <a:ea typeface="Calibri" panose="020F0502020204030204" pitchFamily="34" charset="0"/>
              <a:cs typeface="Arial" panose="020B0604020202020204" pitchFamily="34" charset="0"/>
            </a:endParaRPr>
          </a:p>
          <a:p>
            <a:endParaRPr lang="en-US" sz="1800" b="1" dirty="0">
              <a:ln w="0"/>
              <a:latin typeface="Comic Sans MS" panose="030F0702030302020204" pitchFamily="66" charset="0"/>
            </a:endParaRPr>
          </a:p>
        </p:txBody>
      </p:sp>
    </p:spTree>
    <p:extLst>
      <p:ext uri="{BB962C8B-B14F-4D97-AF65-F5344CB8AC3E}">
        <p14:creationId xmlns:p14="http://schemas.microsoft.com/office/powerpoint/2010/main" val="3577397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959E-4F1E-4A7E-BD91-B69F2DED75AA}"/>
              </a:ext>
            </a:extLst>
          </p:cNvPr>
          <p:cNvSpPr>
            <a:spLocks noGrp="1"/>
          </p:cNvSpPr>
          <p:nvPr>
            <p:ph type="title"/>
          </p:nvPr>
        </p:nvSpPr>
        <p:spPr/>
        <p:txBody>
          <a:bodyPr/>
          <a:lstStyle/>
          <a:p>
            <a:pPr algn="ctr"/>
            <a:br>
              <a:rPr lang="en-US" sz="4800" dirty="0">
                <a:ln w="0"/>
                <a:solidFill>
                  <a:schemeClr val="bg1"/>
                </a:solidFill>
                <a:latin typeface="Comic Sans MS" panose="030F0702030302020204" pitchFamily="66" charset="0"/>
              </a:rPr>
            </a:br>
            <a:r>
              <a:rPr lang="en-US" sz="4800" dirty="0">
                <a:ln w="0"/>
                <a:solidFill>
                  <a:schemeClr val="bg1"/>
                </a:solidFill>
                <a:latin typeface="Comic Sans MS" panose="030F0702030302020204" pitchFamily="66" charset="0"/>
              </a:rPr>
              <a:t>Open flow switch</a:t>
            </a:r>
          </a:p>
        </p:txBody>
      </p:sp>
      <p:sp>
        <p:nvSpPr>
          <p:cNvPr id="4" name="Text Placeholder 3">
            <a:extLst>
              <a:ext uri="{FF2B5EF4-FFF2-40B4-BE49-F238E27FC236}">
                <a16:creationId xmlns:a16="http://schemas.microsoft.com/office/drawing/2014/main" id="{6C16055D-9842-4F8E-8EF1-A7BCB9AE60FB}"/>
              </a:ext>
            </a:extLst>
          </p:cNvPr>
          <p:cNvSpPr>
            <a:spLocks noGrp="1"/>
          </p:cNvSpPr>
          <p:nvPr>
            <p:ph type="body" sz="half" idx="2"/>
          </p:nvPr>
        </p:nvSpPr>
        <p:spPr/>
        <p:txBody>
          <a:bodyPr>
            <a:normAutofit fontScale="92500"/>
          </a:bodyPr>
          <a:lstStyle/>
          <a:p>
            <a:r>
              <a:rPr lang="en-US" sz="2400" b="1" dirty="0">
                <a:ln w="0"/>
                <a:latin typeface="Comic Sans MS" panose="030F0702030302020204" pitchFamily="66" charset="0"/>
                <a:ea typeface="Calibri" panose="020F0502020204030204" pitchFamily="34" charset="0"/>
              </a:rPr>
              <a:t>The OpenFlow-enabled switch is the basic forwarding device that forwards the packets according to its flow table which is similar to traditional forwarding tables but not managed and maintained by the switch. </a:t>
            </a:r>
            <a:endParaRPr lang="en-US" sz="2400" b="1" dirty="0">
              <a:ln w="0"/>
              <a:latin typeface="Comic Sans MS" panose="030F0702030302020204" pitchFamily="66" charset="0"/>
            </a:endParaRPr>
          </a:p>
        </p:txBody>
      </p:sp>
      <p:pic>
        <p:nvPicPr>
          <p:cNvPr id="7" name="Content Placeholder 3">
            <a:extLst>
              <a:ext uri="{FF2B5EF4-FFF2-40B4-BE49-F238E27FC236}">
                <a16:creationId xmlns:a16="http://schemas.microsoft.com/office/drawing/2014/main" id="{40DFF195-C95A-493C-961B-9A3324ED18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5167" y="512827"/>
            <a:ext cx="6641436" cy="5348221"/>
          </a:xfrm>
          <a:prstGeom prst="rect">
            <a:avLst/>
          </a:prstGeom>
        </p:spPr>
      </p:pic>
    </p:spTree>
    <p:extLst>
      <p:ext uri="{BB962C8B-B14F-4D97-AF65-F5344CB8AC3E}">
        <p14:creationId xmlns:p14="http://schemas.microsoft.com/office/powerpoint/2010/main" val="3173296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DDA5DC-9003-4344-B408-0DF6888AA994}"/>
              </a:ext>
            </a:extLst>
          </p:cNvPr>
          <p:cNvSpPr>
            <a:spLocks noGrp="1"/>
          </p:cNvSpPr>
          <p:nvPr>
            <p:ph type="title"/>
          </p:nvPr>
        </p:nvSpPr>
        <p:spPr>
          <a:xfrm>
            <a:off x="1073150" y="343452"/>
            <a:ext cx="3547533" cy="1618396"/>
          </a:xfrm>
        </p:spPr>
        <p:txBody>
          <a:bodyPr/>
          <a:lstStyle/>
          <a:p>
            <a:pPr algn="ctr"/>
            <a:r>
              <a:rPr lang="en-US" sz="4000" dirty="0">
                <a:ln w="0"/>
                <a:solidFill>
                  <a:schemeClr val="bg1"/>
                </a:solidFill>
                <a:latin typeface="Comic Sans MS" panose="030F0702030302020204" pitchFamily="66" charset="0"/>
              </a:rPr>
              <a:t>OpenFlow Switch Ports</a:t>
            </a:r>
          </a:p>
        </p:txBody>
      </p:sp>
      <p:sp>
        <p:nvSpPr>
          <p:cNvPr id="10" name="Content Placeholder 9">
            <a:extLst>
              <a:ext uri="{FF2B5EF4-FFF2-40B4-BE49-F238E27FC236}">
                <a16:creationId xmlns:a16="http://schemas.microsoft.com/office/drawing/2014/main" id="{DF2A8185-D434-4C49-891D-537B4C0BE4D6}"/>
              </a:ext>
            </a:extLst>
          </p:cNvPr>
          <p:cNvSpPr>
            <a:spLocks noGrp="1"/>
          </p:cNvSpPr>
          <p:nvPr>
            <p:ph idx="1"/>
          </p:nvPr>
        </p:nvSpPr>
        <p:spPr>
          <a:xfrm>
            <a:off x="5182204" y="446086"/>
            <a:ext cx="6252633" cy="5414963"/>
          </a:xfrm>
        </p:spPr>
        <p:txBody>
          <a:bodyPr>
            <a:normAutofit fontScale="32500" lnSpcReduction="20000"/>
          </a:bodyPr>
          <a:lstStyle/>
          <a:p>
            <a:pPr>
              <a:buFont typeface="Arial" panose="020B0604020202020204" pitchFamily="34" charset="0"/>
              <a:buChar char="•"/>
            </a:pPr>
            <a:endParaRPr lang="en-US" sz="2800" b="1" dirty="0">
              <a:ln w="0"/>
            </a:endParaRPr>
          </a:p>
          <a:p>
            <a:pPr marL="0" indent="0">
              <a:buNone/>
            </a:pPr>
            <a:endParaRPr lang="en-US" sz="2800" b="1" dirty="0">
              <a:ln w="0"/>
            </a:endParaRPr>
          </a:p>
          <a:p>
            <a:pPr>
              <a:buFont typeface="Arial" panose="020B0604020202020204" pitchFamily="34" charset="0"/>
              <a:buChar char="•"/>
            </a:pPr>
            <a:r>
              <a:rPr lang="en-US" sz="9800" b="1" dirty="0">
                <a:ln w="0"/>
                <a:latin typeface="Comic Sans MS" panose="030F0702030302020204" pitchFamily="66" charset="0"/>
              </a:rPr>
              <a:t>Physical ports </a:t>
            </a:r>
          </a:p>
          <a:p>
            <a:pPr>
              <a:buFont typeface="Arial" panose="020B0604020202020204" pitchFamily="34" charset="0"/>
              <a:buChar char="•"/>
            </a:pPr>
            <a:r>
              <a:rPr lang="en-US" sz="9800" b="1" dirty="0">
                <a:ln w="0"/>
                <a:latin typeface="Comic Sans MS" panose="030F0702030302020204" pitchFamily="66" charset="0"/>
              </a:rPr>
              <a:t>Logical ports </a:t>
            </a:r>
          </a:p>
          <a:p>
            <a:pPr>
              <a:buFont typeface="Arial" panose="020B0604020202020204" pitchFamily="34" charset="0"/>
              <a:buChar char="•"/>
            </a:pPr>
            <a:r>
              <a:rPr lang="en-US" sz="9800" b="1" dirty="0">
                <a:ln w="0"/>
                <a:latin typeface="Comic Sans MS" panose="030F0702030302020204" pitchFamily="66" charset="0"/>
              </a:rPr>
              <a:t>Reserved ports:-</a:t>
            </a:r>
          </a:p>
          <a:p>
            <a:pPr lvl="1">
              <a:buFont typeface="Wingdings" panose="05000000000000000000" pitchFamily="2" charset="2"/>
              <a:buChar char="§"/>
            </a:pPr>
            <a:r>
              <a:rPr lang="en-US" sz="8600" b="1" dirty="0">
                <a:ln w="0"/>
                <a:latin typeface="Comic Sans MS" panose="030F0702030302020204" pitchFamily="66" charset="0"/>
              </a:rPr>
              <a:t>All    </a:t>
            </a:r>
          </a:p>
          <a:p>
            <a:pPr lvl="1">
              <a:buFont typeface="Wingdings" panose="05000000000000000000" pitchFamily="2" charset="2"/>
              <a:buChar char="§"/>
            </a:pPr>
            <a:r>
              <a:rPr lang="en-US" sz="8600" b="1" dirty="0">
                <a:ln w="0"/>
                <a:latin typeface="Comic Sans MS" panose="030F0702030302020204" pitchFamily="66" charset="0"/>
              </a:rPr>
              <a:t>Table</a:t>
            </a:r>
          </a:p>
          <a:p>
            <a:pPr lvl="1">
              <a:buFont typeface="Wingdings" panose="05000000000000000000" pitchFamily="2" charset="2"/>
              <a:buChar char="§"/>
            </a:pPr>
            <a:r>
              <a:rPr lang="en-US" sz="8600" b="1" dirty="0">
                <a:ln w="0"/>
                <a:latin typeface="Comic Sans MS" panose="030F0702030302020204" pitchFamily="66" charset="0"/>
              </a:rPr>
              <a:t>Controller</a:t>
            </a:r>
          </a:p>
          <a:p>
            <a:pPr lvl="1">
              <a:buFont typeface="Wingdings" panose="05000000000000000000" pitchFamily="2" charset="2"/>
              <a:buChar char="§"/>
            </a:pPr>
            <a:r>
              <a:rPr lang="en-US" sz="8600" b="1" dirty="0">
                <a:ln w="0"/>
                <a:latin typeface="Comic Sans MS" panose="030F0702030302020204" pitchFamily="66" charset="0"/>
              </a:rPr>
              <a:t>In port</a:t>
            </a:r>
          </a:p>
          <a:p>
            <a:pPr lvl="1">
              <a:buFont typeface="Wingdings" panose="05000000000000000000" pitchFamily="2" charset="2"/>
              <a:buChar char="§"/>
            </a:pPr>
            <a:r>
              <a:rPr lang="en-US" sz="8600" b="1" dirty="0">
                <a:ln w="0"/>
                <a:latin typeface="Comic Sans MS" panose="030F0702030302020204" pitchFamily="66" charset="0"/>
              </a:rPr>
              <a:t>Any </a:t>
            </a:r>
          </a:p>
          <a:p>
            <a:pPr lvl="1">
              <a:buFont typeface="Wingdings" panose="05000000000000000000" pitchFamily="2" charset="2"/>
              <a:buChar char="§"/>
            </a:pPr>
            <a:r>
              <a:rPr lang="en-US" sz="8600" b="1" dirty="0">
                <a:ln w="0"/>
                <a:latin typeface="Comic Sans MS" panose="030F0702030302020204" pitchFamily="66" charset="0"/>
              </a:rPr>
              <a:t>NORMAL</a:t>
            </a:r>
          </a:p>
          <a:p>
            <a:endParaRPr lang="en-US" sz="2400" b="1" dirty="0">
              <a:ln w="0"/>
            </a:endParaRPr>
          </a:p>
          <a:p>
            <a:endParaRPr lang="en-US" sz="2400" b="1" dirty="0">
              <a:ln w="0"/>
            </a:endParaRPr>
          </a:p>
        </p:txBody>
      </p:sp>
      <p:sp>
        <p:nvSpPr>
          <p:cNvPr id="11" name="Text Placeholder 10">
            <a:extLst>
              <a:ext uri="{FF2B5EF4-FFF2-40B4-BE49-F238E27FC236}">
                <a16:creationId xmlns:a16="http://schemas.microsoft.com/office/drawing/2014/main" id="{963EE3ED-6784-43ED-8065-416AF1766C4E}"/>
              </a:ext>
            </a:extLst>
          </p:cNvPr>
          <p:cNvSpPr>
            <a:spLocks noGrp="1"/>
          </p:cNvSpPr>
          <p:nvPr>
            <p:ph type="body" sz="half" idx="2"/>
          </p:nvPr>
        </p:nvSpPr>
        <p:spPr/>
        <p:txBody>
          <a:bodyPr>
            <a:normAutofit/>
          </a:bodyPr>
          <a:lstStyle/>
          <a:p>
            <a:r>
              <a:rPr lang="en-US" sz="2400" b="1" dirty="0">
                <a:ln w="0"/>
                <a:latin typeface="Comic Sans MS" panose="030F0702030302020204" pitchFamily="66" charset="0"/>
              </a:rPr>
              <a:t>OpenFlow ports are the network interfaces for passing packets between OpenFlow processing and the rest of the network.</a:t>
            </a:r>
          </a:p>
        </p:txBody>
      </p:sp>
    </p:spTree>
    <p:extLst>
      <p:ext uri="{BB962C8B-B14F-4D97-AF65-F5344CB8AC3E}">
        <p14:creationId xmlns:p14="http://schemas.microsoft.com/office/powerpoint/2010/main" val="1464099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6AB4-1018-4AB6-96ED-6D9B713BCA94}"/>
              </a:ext>
            </a:extLst>
          </p:cNvPr>
          <p:cNvSpPr>
            <a:spLocks noGrp="1"/>
          </p:cNvSpPr>
          <p:nvPr>
            <p:ph type="title"/>
          </p:nvPr>
        </p:nvSpPr>
        <p:spPr/>
        <p:txBody>
          <a:bodyPr/>
          <a:lstStyle/>
          <a:p>
            <a:pPr algn="ctr"/>
            <a:r>
              <a:rPr lang="en-US" sz="4800" dirty="0">
                <a:ln w="0"/>
                <a:solidFill>
                  <a:schemeClr val="bg1"/>
                </a:solidFill>
                <a:latin typeface="Comic Sans MS" panose="030F0702030302020204" pitchFamily="66" charset="0"/>
              </a:rPr>
              <a:t>OpenFlow Table Entry</a:t>
            </a:r>
          </a:p>
        </p:txBody>
      </p:sp>
      <p:pic>
        <p:nvPicPr>
          <p:cNvPr id="6" name="Content Placeholder 5">
            <a:extLst>
              <a:ext uri="{FF2B5EF4-FFF2-40B4-BE49-F238E27FC236}">
                <a16:creationId xmlns:a16="http://schemas.microsoft.com/office/drawing/2014/main" id="{14A82190-4FA4-4923-AC39-BF3C78A4E414}"/>
              </a:ext>
            </a:extLst>
          </p:cNvPr>
          <p:cNvPicPr>
            <a:picLocks noGrp="1" noChangeAspect="1"/>
          </p:cNvPicPr>
          <p:nvPr>
            <p:ph idx="1"/>
          </p:nvPr>
        </p:nvPicPr>
        <p:blipFill>
          <a:blip r:embed="rId2"/>
          <a:stretch>
            <a:fillRect/>
          </a:stretch>
        </p:blipFill>
        <p:spPr>
          <a:xfrm>
            <a:off x="1520890" y="2315806"/>
            <a:ext cx="8584163" cy="4188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7909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EC999-22CF-41D2-B6A0-86442B888153}"/>
              </a:ext>
            </a:extLst>
          </p:cNvPr>
          <p:cNvSpPr>
            <a:spLocks noGrp="1"/>
          </p:cNvSpPr>
          <p:nvPr>
            <p:ph type="title"/>
          </p:nvPr>
        </p:nvSpPr>
        <p:spPr>
          <a:xfrm>
            <a:off x="111967" y="176601"/>
            <a:ext cx="12605657" cy="1232322"/>
          </a:xfrm>
        </p:spPr>
        <p:txBody>
          <a:bodyPr/>
          <a:lstStyle/>
          <a:p>
            <a:r>
              <a:rPr lang="en-US" dirty="0">
                <a:ln w="0"/>
                <a:solidFill>
                  <a:schemeClr val="bg1"/>
                </a:solidFill>
                <a:latin typeface="Comic Sans MS" panose="030F0702030302020204" pitchFamily="66" charset="0"/>
              </a:rPr>
              <a:t>Packet Process Mechanism for OpenFlow Switch</a:t>
            </a:r>
          </a:p>
        </p:txBody>
      </p:sp>
      <p:pic>
        <p:nvPicPr>
          <p:cNvPr id="7" name="Content Placeholder 3">
            <a:extLst>
              <a:ext uri="{FF2B5EF4-FFF2-40B4-BE49-F238E27FC236}">
                <a16:creationId xmlns:a16="http://schemas.microsoft.com/office/drawing/2014/main" id="{FE1CCD3B-A795-419D-9094-1C5C7D9F1498}"/>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4165" y="2389754"/>
            <a:ext cx="8863670" cy="3899078"/>
          </a:xfrm>
        </p:spPr>
      </p:pic>
    </p:spTree>
    <p:extLst>
      <p:ext uri="{BB962C8B-B14F-4D97-AF65-F5344CB8AC3E}">
        <p14:creationId xmlns:p14="http://schemas.microsoft.com/office/powerpoint/2010/main" val="293572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95C4F1-19DF-4ED2-9FF1-169B1AAA354F}"/>
              </a:ext>
            </a:extLst>
          </p:cNvPr>
          <p:cNvSpPr>
            <a:spLocks noGrp="1"/>
          </p:cNvSpPr>
          <p:nvPr>
            <p:ph type="title"/>
          </p:nvPr>
        </p:nvSpPr>
        <p:spPr>
          <a:xfrm>
            <a:off x="1083734" y="318382"/>
            <a:ext cx="3547533" cy="1618396"/>
          </a:xfrm>
        </p:spPr>
        <p:txBody>
          <a:bodyPr/>
          <a:lstStyle/>
          <a:p>
            <a:pPr algn="ctr"/>
            <a:r>
              <a:rPr lang="en-US" sz="4800" dirty="0">
                <a:ln w="0"/>
                <a:solidFill>
                  <a:schemeClr val="bg1"/>
                </a:solidFill>
                <a:latin typeface="Comic Sans MS" panose="030F0702030302020204" pitchFamily="66" charset="0"/>
              </a:rPr>
              <a:t>OpenFlow</a:t>
            </a:r>
            <a:r>
              <a:rPr lang="en-US" sz="3600" dirty="0">
                <a:ln w="0"/>
                <a:solidFill>
                  <a:schemeClr val="bg1"/>
                </a:solidFill>
                <a:latin typeface="Comic Sans MS" panose="030F0702030302020204" pitchFamily="66" charset="0"/>
              </a:rPr>
              <a:t> Switch Actions</a:t>
            </a:r>
          </a:p>
        </p:txBody>
      </p:sp>
      <p:pic>
        <p:nvPicPr>
          <p:cNvPr id="8" name="Content Placeholder 7">
            <a:extLst>
              <a:ext uri="{FF2B5EF4-FFF2-40B4-BE49-F238E27FC236}">
                <a16:creationId xmlns:a16="http://schemas.microsoft.com/office/drawing/2014/main" id="{03C0D631-6D9F-43E8-9670-2017AF87328B}"/>
              </a:ext>
            </a:extLst>
          </p:cNvPr>
          <p:cNvPicPr>
            <a:picLocks noGrp="1" noChangeAspect="1"/>
          </p:cNvPicPr>
          <p:nvPr>
            <p:ph idx="1"/>
          </p:nvPr>
        </p:nvPicPr>
        <p:blipFill>
          <a:blip r:embed="rId2">
            <a:duotone>
              <a:schemeClr val="accent1">
                <a:shade val="45000"/>
                <a:satMod val="135000"/>
              </a:schemeClr>
              <a:prstClr val="white"/>
            </a:duotone>
          </a:blip>
          <a:stretch>
            <a:fillRect/>
          </a:stretch>
        </p:blipFill>
        <p:spPr>
          <a:xfrm>
            <a:off x="5070767" y="660721"/>
            <a:ext cx="6646541" cy="5004386"/>
          </a:xfrm>
          <a:prstGeom prst="rect">
            <a:avLst/>
          </a:prstGeom>
          <a:ln>
            <a:noFill/>
          </a:ln>
          <a:effectLst>
            <a:outerShdw blurRad="292100" dist="139700" dir="2700000" algn="tl" rotWithShape="0">
              <a:srgbClr val="333333">
                <a:alpha val="65000"/>
              </a:srgbClr>
            </a:outerShdw>
          </a:effectLst>
        </p:spPr>
      </p:pic>
      <p:sp>
        <p:nvSpPr>
          <p:cNvPr id="6" name="Text Placeholder 5">
            <a:extLst>
              <a:ext uri="{FF2B5EF4-FFF2-40B4-BE49-F238E27FC236}">
                <a16:creationId xmlns:a16="http://schemas.microsoft.com/office/drawing/2014/main" id="{0EB8979A-99CC-4CDC-90D9-95C6D3BF8A37}"/>
              </a:ext>
            </a:extLst>
          </p:cNvPr>
          <p:cNvSpPr>
            <a:spLocks noGrp="1"/>
          </p:cNvSpPr>
          <p:nvPr>
            <p:ph type="body" sz="half" idx="2"/>
          </p:nvPr>
        </p:nvSpPr>
        <p:spPr>
          <a:xfrm>
            <a:off x="1083733" y="2064796"/>
            <a:ext cx="3547533" cy="3600311"/>
          </a:xfrm>
        </p:spPr>
        <p:txBody>
          <a:bodyPr>
            <a:normAutofit/>
          </a:bodyPr>
          <a:lstStyle/>
          <a:p>
            <a:pPr marL="285750" indent="-285750">
              <a:buFont typeface="Arial" panose="020B0604020202020204" pitchFamily="34" charset="0"/>
              <a:buChar char="•"/>
            </a:pPr>
            <a:r>
              <a:rPr lang="en-US" sz="3200" b="1" dirty="0">
                <a:ln w="0"/>
                <a:latin typeface="Comic Sans MS" panose="030F0702030302020204" pitchFamily="66" charset="0"/>
              </a:rPr>
              <a:t>Forward </a:t>
            </a:r>
          </a:p>
          <a:p>
            <a:pPr marL="285750" indent="-285750">
              <a:buFont typeface="Arial" panose="020B0604020202020204" pitchFamily="34" charset="0"/>
              <a:buChar char="•"/>
            </a:pPr>
            <a:r>
              <a:rPr lang="en-US" sz="3200" b="1" dirty="0">
                <a:ln w="0"/>
                <a:latin typeface="Comic Sans MS" panose="030F0702030302020204" pitchFamily="66" charset="0"/>
              </a:rPr>
              <a:t>ALL</a:t>
            </a:r>
          </a:p>
          <a:p>
            <a:pPr marL="285750" indent="-285750">
              <a:buFont typeface="Arial" panose="020B0604020202020204" pitchFamily="34" charset="0"/>
              <a:buChar char="•"/>
            </a:pPr>
            <a:r>
              <a:rPr lang="en-US" sz="3200" b="1" dirty="0">
                <a:ln w="0"/>
                <a:latin typeface="Comic Sans MS" panose="030F0702030302020204" pitchFamily="66" charset="0"/>
              </a:rPr>
              <a:t>CONTROLLER</a:t>
            </a:r>
          </a:p>
          <a:p>
            <a:pPr marL="285750" indent="-285750">
              <a:buFont typeface="Arial" panose="020B0604020202020204" pitchFamily="34" charset="0"/>
              <a:buChar char="•"/>
            </a:pPr>
            <a:r>
              <a:rPr lang="en-US" sz="3200" b="1" dirty="0">
                <a:ln w="0"/>
                <a:latin typeface="Comic Sans MS" panose="030F0702030302020204" pitchFamily="66" charset="0"/>
              </a:rPr>
              <a:t>Drop</a:t>
            </a:r>
          </a:p>
          <a:p>
            <a:endParaRPr lang="en-US" dirty="0">
              <a:latin typeface="Comic Sans MS" panose="030F0702030302020204" pitchFamily="66" charset="0"/>
            </a:endParaRPr>
          </a:p>
        </p:txBody>
      </p:sp>
    </p:spTree>
    <p:extLst>
      <p:ext uri="{BB962C8B-B14F-4D97-AF65-F5344CB8AC3E}">
        <p14:creationId xmlns:p14="http://schemas.microsoft.com/office/powerpoint/2010/main" val="2957278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2122-90E7-47A6-9BE3-5D881FE3A60F}"/>
              </a:ext>
            </a:extLst>
          </p:cNvPr>
          <p:cNvSpPr>
            <a:spLocks noGrp="1"/>
          </p:cNvSpPr>
          <p:nvPr>
            <p:ph type="title"/>
          </p:nvPr>
        </p:nvSpPr>
        <p:spPr/>
        <p:txBody>
          <a:bodyPr/>
          <a:lstStyle/>
          <a:p>
            <a:pPr algn="ctr"/>
            <a:r>
              <a:rPr lang="en-US" sz="4800" dirty="0">
                <a:ln w="0"/>
                <a:solidFill>
                  <a:schemeClr val="bg1"/>
                </a:solidFill>
                <a:latin typeface="Comic Sans MS" panose="030F0702030302020204" pitchFamily="66" charset="0"/>
              </a:rPr>
              <a:t>Pipeline Processing</a:t>
            </a:r>
          </a:p>
        </p:txBody>
      </p:sp>
      <p:pic>
        <p:nvPicPr>
          <p:cNvPr id="6" name="Content Placeholder 5">
            <a:extLst>
              <a:ext uri="{FF2B5EF4-FFF2-40B4-BE49-F238E27FC236}">
                <a16:creationId xmlns:a16="http://schemas.microsoft.com/office/drawing/2014/main" id="{FBD29841-7B9A-47A9-996C-243C03B02209}"/>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26751" y="1332496"/>
            <a:ext cx="6251575" cy="3510092"/>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3AC84926-EDEB-4FDD-AFF2-E74E9E44A3D3}"/>
              </a:ext>
            </a:extLst>
          </p:cNvPr>
          <p:cNvSpPr>
            <a:spLocks noGrp="1"/>
          </p:cNvSpPr>
          <p:nvPr>
            <p:ph type="body" sz="half" idx="2"/>
          </p:nvPr>
        </p:nvSpPr>
        <p:spPr/>
        <p:txBody>
          <a:bodyPr>
            <a:normAutofit/>
          </a:bodyPr>
          <a:lstStyle/>
          <a:p>
            <a:r>
              <a:rPr lang="en-US" sz="2400" b="1" dirty="0">
                <a:ln w="0"/>
                <a:latin typeface="Comic Sans MS" panose="030F0702030302020204" pitchFamily="66" charset="0"/>
              </a:rPr>
              <a:t>OpenFlow-compliant switches come in two types: </a:t>
            </a:r>
          </a:p>
          <a:p>
            <a:pPr marL="285750" indent="-285750">
              <a:buFont typeface="Arial" panose="020B0604020202020204" pitchFamily="34" charset="0"/>
              <a:buChar char="•"/>
            </a:pPr>
            <a:r>
              <a:rPr lang="en-US" sz="2400" b="1" dirty="0">
                <a:ln w="0"/>
                <a:latin typeface="Comic Sans MS" panose="030F0702030302020204" pitchFamily="66" charset="0"/>
              </a:rPr>
              <a:t>OpenFlow only</a:t>
            </a:r>
          </a:p>
          <a:p>
            <a:pPr marL="285750" indent="-285750">
              <a:buFont typeface="Arial" panose="020B0604020202020204" pitchFamily="34" charset="0"/>
              <a:buChar char="•"/>
            </a:pPr>
            <a:r>
              <a:rPr lang="en-US" sz="2400" b="1" dirty="0">
                <a:ln w="0"/>
                <a:latin typeface="Comic Sans MS" panose="030F0702030302020204" pitchFamily="66" charset="0"/>
              </a:rPr>
              <a:t>OpenFlow hybrid</a:t>
            </a:r>
          </a:p>
          <a:p>
            <a:endParaRPr lang="en-US" sz="2400" b="1" dirty="0">
              <a:ln w="0"/>
              <a:latin typeface="Comic Sans MS" panose="030F0702030302020204" pitchFamily="66" charset="0"/>
            </a:endParaRPr>
          </a:p>
        </p:txBody>
      </p:sp>
    </p:spTree>
    <p:extLst>
      <p:ext uri="{BB962C8B-B14F-4D97-AF65-F5344CB8AC3E}">
        <p14:creationId xmlns:p14="http://schemas.microsoft.com/office/powerpoint/2010/main" val="1268449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4A91-CFF5-4435-8D47-B19E9149B3C9}"/>
              </a:ext>
            </a:extLst>
          </p:cNvPr>
          <p:cNvSpPr>
            <a:spLocks noGrp="1"/>
          </p:cNvSpPr>
          <p:nvPr>
            <p:ph type="title"/>
          </p:nvPr>
        </p:nvSpPr>
        <p:spPr>
          <a:xfrm>
            <a:off x="1073151" y="93306"/>
            <a:ext cx="3547533" cy="1618396"/>
          </a:xfrm>
        </p:spPr>
        <p:txBody>
          <a:bodyPr/>
          <a:lstStyle/>
          <a:p>
            <a:pPr algn="ctr"/>
            <a:r>
              <a:rPr lang="en-US" sz="4800" dirty="0">
                <a:ln w="0"/>
                <a:solidFill>
                  <a:schemeClr val="bg1"/>
                </a:solidFill>
                <a:latin typeface="Comic Sans MS" panose="030F0702030302020204" pitchFamily="66" charset="0"/>
              </a:rPr>
              <a:t>Flow types</a:t>
            </a:r>
          </a:p>
        </p:txBody>
      </p:sp>
      <p:sp>
        <p:nvSpPr>
          <p:cNvPr id="4" name="Text Placeholder 3">
            <a:extLst>
              <a:ext uri="{FF2B5EF4-FFF2-40B4-BE49-F238E27FC236}">
                <a16:creationId xmlns:a16="http://schemas.microsoft.com/office/drawing/2014/main" id="{DDB1FC83-9F24-4F4E-A302-37B527296372}"/>
              </a:ext>
            </a:extLst>
          </p:cNvPr>
          <p:cNvSpPr>
            <a:spLocks noGrp="1"/>
          </p:cNvSpPr>
          <p:nvPr>
            <p:ph type="body" sz="half" idx="2"/>
          </p:nvPr>
        </p:nvSpPr>
        <p:spPr/>
        <p:txBody>
          <a:bodyPr>
            <a:normAutofit/>
          </a:bodyPr>
          <a:lstStyle/>
          <a:p>
            <a:r>
              <a:rPr lang="en-US" sz="2800" b="1" dirty="0">
                <a:ln w="0"/>
                <a:latin typeface="Comic Sans MS" panose="030F0702030302020204" pitchFamily="66" charset="0"/>
              </a:rPr>
              <a:t>Flows populated from the OpenFlow controller can be classified into types: </a:t>
            </a:r>
          </a:p>
          <a:p>
            <a:pPr marL="285750" indent="-285750">
              <a:buFont typeface="Arial" panose="020B0604020202020204" pitchFamily="34" charset="0"/>
              <a:buChar char="•"/>
            </a:pPr>
            <a:r>
              <a:rPr lang="en-US" sz="2800" b="1" dirty="0">
                <a:ln w="0"/>
                <a:latin typeface="Comic Sans MS" panose="030F0702030302020204" pitchFamily="66" charset="0"/>
              </a:rPr>
              <a:t>Reactive</a:t>
            </a:r>
          </a:p>
          <a:p>
            <a:pPr marL="285750" indent="-285750">
              <a:buFont typeface="Arial" panose="020B0604020202020204" pitchFamily="34" charset="0"/>
              <a:buChar char="•"/>
            </a:pPr>
            <a:r>
              <a:rPr lang="en-US" sz="2800" b="1" dirty="0">
                <a:ln w="0"/>
                <a:latin typeface="Comic Sans MS" panose="030F0702030302020204" pitchFamily="66" charset="0"/>
              </a:rPr>
              <a:t>Proactive</a:t>
            </a:r>
          </a:p>
        </p:txBody>
      </p:sp>
      <p:pic>
        <p:nvPicPr>
          <p:cNvPr id="7" name="Content Placeholder 6">
            <a:extLst>
              <a:ext uri="{FF2B5EF4-FFF2-40B4-BE49-F238E27FC236}">
                <a16:creationId xmlns:a16="http://schemas.microsoft.com/office/drawing/2014/main" id="{8DA0C57D-EE13-4A13-BEE4-D1B5FD1B97D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69910" y="653416"/>
            <a:ext cx="6618710" cy="50676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443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D922A-EFC8-42F3-A4E2-FF5C03F6E691}"/>
              </a:ext>
            </a:extLst>
          </p:cNvPr>
          <p:cNvSpPr>
            <a:spLocks noGrp="1"/>
          </p:cNvSpPr>
          <p:nvPr>
            <p:ph type="title"/>
          </p:nvPr>
        </p:nvSpPr>
        <p:spPr/>
        <p:txBody>
          <a:bodyPr/>
          <a:lstStyle/>
          <a:p>
            <a:pPr algn="ctr"/>
            <a:r>
              <a:rPr lang="en-US" sz="4800" dirty="0">
                <a:ln w="0"/>
                <a:solidFill>
                  <a:schemeClr val="bg1"/>
                </a:solidFill>
                <a:latin typeface="Comic Sans MS" panose="030F0702030302020204" pitchFamily="66" charset="0"/>
              </a:rPr>
              <a:t>OpenFlow Communication Messages</a:t>
            </a:r>
          </a:p>
        </p:txBody>
      </p:sp>
      <p:sp>
        <p:nvSpPr>
          <p:cNvPr id="12" name="Text Placeholder 11">
            <a:extLst>
              <a:ext uri="{FF2B5EF4-FFF2-40B4-BE49-F238E27FC236}">
                <a16:creationId xmlns:a16="http://schemas.microsoft.com/office/drawing/2014/main" id="{43C960D9-921E-4E84-A493-1A3372D50F94}"/>
              </a:ext>
            </a:extLst>
          </p:cNvPr>
          <p:cNvSpPr>
            <a:spLocks noGrp="1"/>
          </p:cNvSpPr>
          <p:nvPr>
            <p:ph type="body" idx="1"/>
          </p:nvPr>
        </p:nvSpPr>
        <p:spPr>
          <a:xfrm>
            <a:off x="810000" y="2292901"/>
            <a:ext cx="3234758" cy="576262"/>
          </a:xfrm>
        </p:spPr>
        <p:txBody>
          <a:bodyPr/>
          <a:lstStyle/>
          <a:p>
            <a:r>
              <a:rPr lang="en-US" sz="2400" b="1" dirty="0">
                <a:ln w="0"/>
                <a:latin typeface="Comic Sans MS" panose="030F0702030302020204" pitchFamily="66" charset="0"/>
              </a:rPr>
              <a:t>Controller-to-switch</a:t>
            </a:r>
          </a:p>
        </p:txBody>
      </p:sp>
      <p:sp>
        <p:nvSpPr>
          <p:cNvPr id="13" name="Content Placeholder 12">
            <a:extLst>
              <a:ext uri="{FF2B5EF4-FFF2-40B4-BE49-F238E27FC236}">
                <a16:creationId xmlns:a16="http://schemas.microsoft.com/office/drawing/2014/main" id="{BFA5C7E6-9876-4BFA-BA45-86F9A6A1D585}"/>
              </a:ext>
            </a:extLst>
          </p:cNvPr>
          <p:cNvSpPr>
            <a:spLocks noGrp="1"/>
          </p:cNvSpPr>
          <p:nvPr>
            <p:ph sz="half" idx="2"/>
          </p:nvPr>
        </p:nvSpPr>
        <p:spPr>
          <a:xfrm>
            <a:off x="810000" y="2898095"/>
            <a:ext cx="3234758" cy="3109913"/>
          </a:xfrm>
        </p:spPr>
        <p:txBody>
          <a:bodyPr>
            <a:normAutofit/>
          </a:bodyPr>
          <a:lstStyle/>
          <a:p>
            <a:pPr>
              <a:buFont typeface="Arial" panose="020B0604020202020204" pitchFamily="34" charset="0"/>
              <a:buChar char="•"/>
            </a:pPr>
            <a:r>
              <a:rPr lang="en-US" sz="2400" b="1" dirty="0">
                <a:ln w="0"/>
                <a:latin typeface="Comic Sans MS" panose="030F0702030302020204" pitchFamily="66" charset="0"/>
              </a:rPr>
              <a:t>Modify-State</a:t>
            </a:r>
          </a:p>
          <a:p>
            <a:pPr>
              <a:buFont typeface="Arial" panose="020B0604020202020204" pitchFamily="34" charset="0"/>
              <a:buChar char="•"/>
            </a:pPr>
            <a:r>
              <a:rPr lang="en-US" sz="2400" b="1" dirty="0">
                <a:ln w="0"/>
                <a:latin typeface="Comic Sans MS" panose="030F0702030302020204" pitchFamily="66" charset="0"/>
              </a:rPr>
              <a:t>Read-State</a:t>
            </a:r>
          </a:p>
          <a:p>
            <a:pPr>
              <a:buFont typeface="Arial" panose="020B0604020202020204" pitchFamily="34" charset="0"/>
              <a:buChar char="•"/>
            </a:pPr>
            <a:r>
              <a:rPr lang="en-US" sz="2400" b="1" dirty="0">
                <a:ln w="0"/>
                <a:latin typeface="Comic Sans MS" panose="030F0702030302020204" pitchFamily="66" charset="0"/>
              </a:rPr>
              <a:t>Features</a:t>
            </a:r>
          </a:p>
          <a:p>
            <a:pPr>
              <a:buFont typeface="Arial" panose="020B0604020202020204" pitchFamily="34" charset="0"/>
              <a:buChar char="•"/>
            </a:pPr>
            <a:r>
              <a:rPr lang="en-US" sz="2400" b="1" dirty="0">
                <a:ln w="0"/>
                <a:latin typeface="Comic Sans MS" panose="030F0702030302020204" pitchFamily="66" charset="0"/>
              </a:rPr>
              <a:t>Send-Packet</a:t>
            </a:r>
          </a:p>
        </p:txBody>
      </p:sp>
      <p:sp>
        <p:nvSpPr>
          <p:cNvPr id="14" name="Text Placeholder 13">
            <a:extLst>
              <a:ext uri="{FF2B5EF4-FFF2-40B4-BE49-F238E27FC236}">
                <a16:creationId xmlns:a16="http://schemas.microsoft.com/office/drawing/2014/main" id="{9160682B-9B72-424F-980B-43B5AD06E714}"/>
              </a:ext>
            </a:extLst>
          </p:cNvPr>
          <p:cNvSpPr>
            <a:spLocks noGrp="1"/>
          </p:cNvSpPr>
          <p:nvPr>
            <p:ph type="body" sz="quarter" idx="3"/>
          </p:nvPr>
        </p:nvSpPr>
        <p:spPr>
          <a:xfrm>
            <a:off x="4386752" y="2287684"/>
            <a:ext cx="3755762" cy="576262"/>
          </a:xfrm>
        </p:spPr>
        <p:txBody>
          <a:bodyPr/>
          <a:lstStyle/>
          <a:p>
            <a:r>
              <a:rPr lang="en-US" sz="2400" b="1" dirty="0">
                <a:ln w="0"/>
                <a:latin typeface="Comic Sans MS" panose="030F0702030302020204" pitchFamily="66" charset="0"/>
              </a:rPr>
              <a:t>Asynchronous Messages</a:t>
            </a:r>
          </a:p>
        </p:txBody>
      </p:sp>
      <p:sp>
        <p:nvSpPr>
          <p:cNvPr id="15" name="Content Placeholder 14">
            <a:extLst>
              <a:ext uri="{FF2B5EF4-FFF2-40B4-BE49-F238E27FC236}">
                <a16:creationId xmlns:a16="http://schemas.microsoft.com/office/drawing/2014/main" id="{1AD0701A-150A-4BD8-9B73-DA679D1662B8}"/>
              </a:ext>
            </a:extLst>
          </p:cNvPr>
          <p:cNvSpPr>
            <a:spLocks noGrp="1"/>
          </p:cNvSpPr>
          <p:nvPr>
            <p:ph sz="quarter" idx="4"/>
          </p:nvPr>
        </p:nvSpPr>
        <p:spPr>
          <a:xfrm>
            <a:off x="4611257" y="2857500"/>
            <a:ext cx="3306753" cy="3109913"/>
          </a:xfrm>
        </p:spPr>
        <p:txBody>
          <a:bodyPr>
            <a:normAutofit/>
          </a:bodyPr>
          <a:lstStyle/>
          <a:p>
            <a:pPr>
              <a:buFont typeface="Arial" panose="020B0604020202020204" pitchFamily="34" charset="0"/>
              <a:buChar char="•"/>
            </a:pPr>
            <a:r>
              <a:rPr lang="en-US" sz="2400" b="1" dirty="0">
                <a:ln w="0"/>
                <a:latin typeface="Comic Sans MS" panose="030F0702030302020204" pitchFamily="66" charset="0"/>
              </a:rPr>
              <a:t>Packet-in</a:t>
            </a:r>
          </a:p>
          <a:p>
            <a:pPr>
              <a:buFont typeface="Arial" panose="020B0604020202020204" pitchFamily="34" charset="0"/>
              <a:buChar char="•"/>
            </a:pPr>
            <a:r>
              <a:rPr lang="en-US" sz="2400" b="1" dirty="0">
                <a:ln w="0"/>
                <a:latin typeface="Comic Sans MS" panose="030F0702030302020204" pitchFamily="66" charset="0"/>
              </a:rPr>
              <a:t>Port-status</a:t>
            </a:r>
          </a:p>
          <a:p>
            <a:pPr>
              <a:buFont typeface="Arial" panose="020B0604020202020204" pitchFamily="34" charset="0"/>
              <a:buChar char="•"/>
            </a:pPr>
            <a:r>
              <a:rPr lang="en-US" sz="2400" b="1" dirty="0">
                <a:ln w="0"/>
                <a:latin typeface="Comic Sans MS" panose="030F0702030302020204" pitchFamily="66" charset="0"/>
              </a:rPr>
              <a:t>Error</a:t>
            </a:r>
          </a:p>
          <a:p>
            <a:pPr>
              <a:buFont typeface="Arial" panose="020B0604020202020204" pitchFamily="34" charset="0"/>
              <a:buChar char="•"/>
            </a:pPr>
            <a:r>
              <a:rPr lang="en-US" sz="2400" b="1" dirty="0">
                <a:ln w="0"/>
                <a:latin typeface="Comic Sans MS" panose="030F0702030302020204" pitchFamily="66" charset="0"/>
                <a:ea typeface="Calibri" panose="020F0502020204030204" pitchFamily="34" charset="0"/>
              </a:rPr>
              <a:t>Flow-Removed</a:t>
            </a:r>
            <a:endParaRPr lang="en-US" sz="2400" b="1" dirty="0">
              <a:ln w="0"/>
              <a:latin typeface="Comic Sans MS" panose="030F0702030302020204" pitchFamily="66" charset="0"/>
            </a:endParaRPr>
          </a:p>
        </p:txBody>
      </p:sp>
      <p:sp>
        <p:nvSpPr>
          <p:cNvPr id="11" name="Content Placeholder 9">
            <a:extLst>
              <a:ext uri="{FF2B5EF4-FFF2-40B4-BE49-F238E27FC236}">
                <a16:creationId xmlns:a16="http://schemas.microsoft.com/office/drawing/2014/main" id="{E83A6878-0928-4B6A-AABA-1E1FD649C5B9}"/>
              </a:ext>
            </a:extLst>
          </p:cNvPr>
          <p:cNvSpPr txBox="1">
            <a:spLocks/>
          </p:cNvSpPr>
          <p:nvPr/>
        </p:nvSpPr>
        <p:spPr>
          <a:xfrm>
            <a:off x="8367019" y="1874043"/>
            <a:ext cx="3082213" cy="31099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Arial" panose="020B0604020202020204" pitchFamily="34" charset="0"/>
              <a:buChar char="•"/>
            </a:pPr>
            <a:r>
              <a:rPr lang="en-US" sz="2400" b="1" dirty="0">
                <a:ln w="0"/>
                <a:latin typeface="Comic Sans MS" panose="030F0702030302020204" pitchFamily="66" charset="0"/>
              </a:rPr>
              <a:t>Hello</a:t>
            </a:r>
          </a:p>
          <a:p>
            <a:pPr>
              <a:buFont typeface="Arial" panose="020B0604020202020204" pitchFamily="34" charset="0"/>
              <a:buChar char="•"/>
            </a:pPr>
            <a:r>
              <a:rPr lang="en-US" sz="2400" b="1" dirty="0">
                <a:ln w="0"/>
                <a:latin typeface="Comic Sans MS" panose="030F0702030302020204" pitchFamily="66" charset="0"/>
              </a:rPr>
              <a:t>Echo</a:t>
            </a:r>
          </a:p>
        </p:txBody>
      </p:sp>
      <p:sp>
        <p:nvSpPr>
          <p:cNvPr id="17" name="Content Placeholder 9">
            <a:extLst>
              <a:ext uri="{FF2B5EF4-FFF2-40B4-BE49-F238E27FC236}">
                <a16:creationId xmlns:a16="http://schemas.microsoft.com/office/drawing/2014/main" id="{D0F08D34-39C3-48EE-9225-4616AFFADBAD}"/>
              </a:ext>
            </a:extLst>
          </p:cNvPr>
          <p:cNvSpPr txBox="1">
            <a:spLocks/>
          </p:cNvSpPr>
          <p:nvPr/>
        </p:nvSpPr>
        <p:spPr>
          <a:xfrm>
            <a:off x="8457057" y="2324165"/>
            <a:ext cx="3082212" cy="57626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2400" b="1" dirty="0">
                <a:ln w="0"/>
                <a:latin typeface="Comic Sans MS" panose="030F0702030302020204" pitchFamily="66" charset="0"/>
              </a:rPr>
              <a:t>Symmetric</a:t>
            </a:r>
          </a:p>
        </p:txBody>
      </p:sp>
    </p:spTree>
    <p:extLst>
      <p:ext uri="{BB962C8B-B14F-4D97-AF65-F5344CB8AC3E}">
        <p14:creationId xmlns:p14="http://schemas.microsoft.com/office/powerpoint/2010/main" val="194374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88C7-3E62-41E8-8BFA-C437038C0F78}"/>
              </a:ext>
            </a:extLst>
          </p:cNvPr>
          <p:cNvSpPr>
            <a:spLocks noGrp="1"/>
          </p:cNvSpPr>
          <p:nvPr>
            <p:ph type="title"/>
          </p:nvPr>
        </p:nvSpPr>
        <p:spPr>
          <a:xfrm>
            <a:off x="1178968" y="513977"/>
            <a:ext cx="10571998" cy="970450"/>
          </a:xfrm>
        </p:spPr>
        <p:txBody>
          <a:bodyPr/>
          <a:lstStyle/>
          <a:p>
            <a:r>
              <a:rPr lang="en-US" sz="7200" dirty="0">
                <a:latin typeface="Comic Sans MS" panose="030F0702030302020204" pitchFamily="66" charset="0"/>
              </a:rPr>
              <a:t>What’s Networking </a:t>
            </a:r>
          </a:p>
        </p:txBody>
      </p:sp>
      <p:sp>
        <p:nvSpPr>
          <p:cNvPr id="3" name="Content Placeholder 2">
            <a:extLst>
              <a:ext uri="{FF2B5EF4-FFF2-40B4-BE49-F238E27FC236}">
                <a16:creationId xmlns:a16="http://schemas.microsoft.com/office/drawing/2014/main" id="{70B4A538-BC7C-4AD8-9A1B-EC98A68C2F3E}"/>
              </a:ext>
            </a:extLst>
          </p:cNvPr>
          <p:cNvSpPr>
            <a:spLocks noGrp="1"/>
          </p:cNvSpPr>
          <p:nvPr>
            <p:ph idx="1"/>
          </p:nvPr>
        </p:nvSpPr>
        <p:spPr>
          <a:xfrm>
            <a:off x="818713" y="2029782"/>
            <a:ext cx="10554574" cy="3636511"/>
          </a:xfrm>
        </p:spPr>
        <p:txBody>
          <a:bodyPr>
            <a:normAutofit/>
          </a:bodyPr>
          <a:lstStyle/>
          <a:p>
            <a:pPr marL="0" indent="0">
              <a:buNone/>
            </a:pPr>
            <a:r>
              <a:rPr lang="en-US" sz="4400" b="1" dirty="0">
                <a:ln w="0"/>
                <a:latin typeface="Comic Sans MS" panose="030F0702030302020204" pitchFamily="66" charset="0"/>
                <a:ea typeface="Calibri" panose="020F0502020204030204" pitchFamily="34" charset="0"/>
              </a:rPr>
              <a:t>A network is a group of two or more computer systems linked together</a:t>
            </a:r>
            <a:endParaRPr lang="en-US" sz="4400" b="1" dirty="0">
              <a:ln w="0"/>
              <a:latin typeface="Comic Sans MS" panose="030F0702030302020204" pitchFamily="66" charset="0"/>
            </a:endParaRPr>
          </a:p>
        </p:txBody>
      </p:sp>
    </p:spTree>
    <p:extLst>
      <p:ext uri="{BB962C8B-B14F-4D97-AF65-F5344CB8AC3E}">
        <p14:creationId xmlns:p14="http://schemas.microsoft.com/office/powerpoint/2010/main" val="3618705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CEF975-B7B7-4D55-AD8C-18620D33E377}"/>
              </a:ext>
            </a:extLst>
          </p:cNvPr>
          <p:cNvSpPr>
            <a:spLocks noGrp="1"/>
          </p:cNvSpPr>
          <p:nvPr>
            <p:ph type="title"/>
          </p:nvPr>
        </p:nvSpPr>
        <p:spPr/>
        <p:txBody>
          <a:bodyPr/>
          <a:lstStyle/>
          <a:p>
            <a:pPr algn="ctr"/>
            <a:r>
              <a:rPr lang="en-US" sz="3200" dirty="0">
                <a:ln w="0"/>
                <a:solidFill>
                  <a:schemeClr val="bg1"/>
                </a:solidFill>
                <a:latin typeface="Comic Sans MS" panose="030F0702030302020204" pitchFamily="66" charset="0"/>
              </a:rPr>
              <a:t>OpenFlow Communication Messages Cont.</a:t>
            </a:r>
          </a:p>
        </p:txBody>
      </p:sp>
      <p:pic>
        <p:nvPicPr>
          <p:cNvPr id="11" name="Content Placeholder 10">
            <a:extLst>
              <a:ext uri="{FF2B5EF4-FFF2-40B4-BE49-F238E27FC236}">
                <a16:creationId xmlns:a16="http://schemas.microsoft.com/office/drawing/2014/main" id="{ED8C48D2-6FD6-49FB-966E-8646125E5844}"/>
              </a:ext>
            </a:extLst>
          </p:cNvPr>
          <p:cNvPicPr>
            <a:picLocks noGrp="1" noChangeAspect="1"/>
          </p:cNvPicPr>
          <p:nvPr>
            <p:ph idx="1"/>
          </p:nvPr>
        </p:nvPicPr>
        <p:blipFill>
          <a:blip r:embed="rId2"/>
          <a:stretch>
            <a:fillRect/>
          </a:stretch>
        </p:blipFill>
        <p:spPr>
          <a:xfrm>
            <a:off x="4856163" y="446088"/>
            <a:ext cx="7012028" cy="4860698"/>
          </a:xfrm>
          <a:prstGeom prst="rect">
            <a:avLst/>
          </a:prstGeom>
          <a:ln>
            <a:noFill/>
          </a:ln>
          <a:effectLst>
            <a:outerShdw blurRad="292100" dist="139700" dir="2700000" algn="tl" rotWithShape="0">
              <a:srgbClr val="333333">
                <a:alpha val="65000"/>
              </a:srgbClr>
            </a:outerShdw>
          </a:effectLst>
        </p:spPr>
      </p:pic>
      <p:sp>
        <p:nvSpPr>
          <p:cNvPr id="9" name="Text Placeholder 8">
            <a:extLst>
              <a:ext uri="{FF2B5EF4-FFF2-40B4-BE49-F238E27FC236}">
                <a16:creationId xmlns:a16="http://schemas.microsoft.com/office/drawing/2014/main" id="{C51194F3-402F-4058-8149-2BCA7C0CDB08}"/>
              </a:ext>
            </a:extLst>
          </p:cNvPr>
          <p:cNvSpPr>
            <a:spLocks noGrp="1"/>
          </p:cNvSpPr>
          <p:nvPr>
            <p:ph type="body" sz="half" idx="2"/>
          </p:nvPr>
        </p:nvSpPr>
        <p:spPr>
          <a:xfrm>
            <a:off x="1073151" y="2064484"/>
            <a:ext cx="3547533" cy="3600311"/>
          </a:xfrm>
        </p:spPr>
        <p:txBody>
          <a:bodyPr>
            <a:normAutofit/>
          </a:bodyPr>
          <a:lstStyle/>
          <a:p>
            <a:r>
              <a:rPr lang="en-US" sz="3600" b="1" dirty="0">
                <a:ln w="0"/>
                <a:latin typeface="Comic Sans MS" panose="030F0702030302020204" pitchFamily="66" charset="0"/>
              </a:rPr>
              <a:t>Message establishment between a switch and a controller</a:t>
            </a:r>
          </a:p>
        </p:txBody>
      </p:sp>
    </p:spTree>
    <p:extLst>
      <p:ext uri="{BB962C8B-B14F-4D97-AF65-F5344CB8AC3E}">
        <p14:creationId xmlns:p14="http://schemas.microsoft.com/office/powerpoint/2010/main" val="3315208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CEF975-B7B7-4D55-AD8C-18620D33E377}"/>
              </a:ext>
            </a:extLst>
          </p:cNvPr>
          <p:cNvSpPr>
            <a:spLocks noGrp="1"/>
          </p:cNvSpPr>
          <p:nvPr>
            <p:ph type="title"/>
          </p:nvPr>
        </p:nvSpPr>
        <p:spPr/>
        <p:txBody>
          <a:bodyPr/>
          <a:lstStyle/>
          <a:p>
            <a:pPr algn="ctr"/>
            <a:r>
              <a:rPr lang="en-US" sz="3200" dirty="0">
                <a:ln w="0"/>
                <a:solidFill>
                  <a:schemeClr val="bg1"/>
                </a:solidFill>
                <a:latin typeface="Comic Sans MS" panose="030F0702030302020204" pitchFamily="66" charset="0"/>
              </a:rPr>
              <a:t>OpenFlow Communication Messages Cont.</a:t>
            </a:r>
          </a:p>
        </p:txBody>
      </p:sp>
      <p:sp>
        <p:nvSpPr>
          <p:cNvPr id="9" name="Text Placeholder 8">
            <a:extLst>
              <a:ext uri="{FF2B5EF4-FFF2-40B4-BE49-F238E27FC236}">
                <a16:creationId xmlns:a16="http://schemas.microsoft.com/office/drawing/2014/main" id="{C51194F3-402F-4058-8149-2BCA7C0CDB08}"/>
              </a:ext>
            </a:extLst>
          </p:cNvPr>
          <p:cNvSpPr>
            <a:spLocks noGrp="1"/>
          </p:cNvSpPr>
          <p:nvPr>
            <p:ph type="body" sz="half" idx="2"/>
          </p:nvPr>
        </p:nvSpPr>
        <p:spPr>
          <a:xfrm>
            <a:off x="1073150" y="1901199"/>
            <a:ext cx="3547533" cy="3600311"/>
          </a:xfrm>
        </p:spPr>
        <p:txBody>
          <a:bodyPr>
            <a:normAutofit/>
          </a:bodyPr>
          <a:lstStyle/>
          <a:p>
            <a:r>
              <a:rPr lang="en-US" sz="3600" b="1" dirty="0">
                <a:ln w="0"/>
                <a:latin typeface="Comic Sans MS" panose="030F0702030302020204" pitchFamily="66" charset="0"/>
              </a:rPr>
              <a:t>Messages exchanged between two hosts.</a:t>
            </a:r>
          </a:p>
        </p:txBody>
      </p:sp>
      <p:pic>
        <p:nvPicPr>
          <p:cNvPr id="8" name="Picture 2">
            <a:extLst>
              <a:ext uri="{FF2B5EF4-FFF2-40B4-BE49-F238E27FC236}">
                <a16:creationId xmlns:a16="http://schemas.microsoft.com/office/drawing/2014/main" id="{3F5D3853-4AF6-4333-AE21-F4D6F63677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7944" y="514483"/>
            <a:ext cx="7233688" cy="58046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827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B50388-2F66-4677-9899-91BC1D050512}"/>
              </a:ext>
            </a:extLst>
          </p:cNvPr>
          <p:cNvSpPr>
            <a:spLocks noGrp="1"/>
          </p:cNvSpPr>
          <p:nvPr>
            <p:ph type="title"/>
          </p:nvPr>
        </p:nvSpPr>
        <p:spPr>
          <a:xfrm>
            <a:off x="651379" y="3277968"/>
            <a:ext cx="10561418" cy="1468800"/>
          </a:xfrm>
        </p:spPr>
        <p:txBody>
          <a:bodyPr/>
          <a:lstStyle/>
          <a:p>
            <a:pPr algn="l"/>
            <a:r>
              <a:rPr lang="en-US" sz="8000" dirty="0">
                <a:latin typeface="Comic Sans MS" panose="030F0702030302020204" pitchFamily="66" charset="0"/>
              </a:rPr>
              <a:t>Mininet</a:t>
            </a:r>
          </a:p>
        </p:txBody>
      </p:sp>
    </p:spTree>
    <p:extLst>
      <p:ext uri="{BB962C8B-B14F-4D97-AF65-F5344CB8AC3E}">
        <p14:creationId xmlns:p14="http://schemas.microsoft.com/office/powerpoint/2010/main" val="1124554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EA9531-8801-4020-BA2C-88B16DCBA9AB}"/>
              </a:ext>
            </a:extLst>
          </p:cNvPr>
          <p:cNvSpPr>
            <a:spLocks noGrp="1"/>
          </p:cNvSpPr>
          <p:nvPr>
            <p:ph type="title"/>
          </p:nvPr>
        </p:nvSpPr>
        <p:spPr/>
        <p:txBody>
          <a:bodyPr/>
          <a:lstStyle/>
          <a:p>
            <a:pPr algn="ctr"/>
            <a:r>
              <a:rPr lang="en-US" sz="4800" dirty="0">
                <a:ln w="0"/>
                <a:solidFill>
                  <a:schemeClr val="bg1"/>
                </a:solidFill>
                <a:effectLst>
                  <a:outerShdw blurRad="38100" dist="19050" dir="2700000" algn="tl" rotWithShape="0">
                    <a:schemeClr val="dk1">
                      <a:alpha val="40000"/>
                    </a:schemeClr>
                  </a:outerShdw>
                </a:effectLst>
                <a:latin typeface="Comic Sans MS" panose="030F0702030302020204" pitchFamily="66" charset="0"/>
              </a:rPr>
              <a:t>What’s Mininet?</a:t>
            </a:r>
          </a:p>
        </p:txBody>
      </p:sp>
      <p:pic>
        <p:nvPicPr>
          <p:cNvPr id="10" name="Content Placeholder 9">
            <a:extLst>
              <a:ext uri="{FF2B5EF4-FFF2-40B4-BE49-F238E27FC236}">
                <a16:creationId xmlns:a16="http://schemas.microsoft.com/office/drawing/2014/main" id="{675111DA-3855-46C9-83B1-A0875B903CF9}"/>
              </a:ext>
            </a:extLst>
          </p:cNvPr>
          <p:cNvPicPr>
            <a:picLocks noGrp="1" noChangeAspect="1"/>
          </p:cNvPicPr>
          <p:nvPr>
            <p:ph idx="1"/>
          </p:nvPr>
        </p:nvPicPr>
        <p:blipFill>
          <a:blip r:embed="rId2"/>
          <a:stretch>
            <a:fillRect/>
          </a:stretch>
        </p:blipFill>
        <p:spPr>
          <a:xfrm>
            <a:off x="4874825" y="634482"/>
            <a:ext cx="6691153" cy="5057191"/>
          </a:xfrm>
          <a:prstGeom prst="rect">
            <a:avLst/>
          </a:prstGeom>
          <a:ln>
            <a:noFill/>
          </a:ln>
          <a:effectLst>
            <a:outerShdw blurRad="292100" dist="139700" dir="2700000" algn="tl" rotWithShape="0">
              <a:srgbClr val="333333">
                <a:alpha val="65000"/>
              </a:srgbClr>
            </a:outerShdw>
          </a:effectLst>
        </p:spPr>
      </p:pic>
      <p:sp>
        <p:nvSpPr>
          <p:cNvPr id="8" name="Text Placeholder 7">
            <a:extLst>
              <a:ext uri="{FF2B5EF4-FFF2-40B4-BE49-F238E27FC236}">
                <a16:creationId xmlns:a16="http://schemas.microsoft.com/office/drawing/2014/main" id="{CCB9F22E-5A27-4A17-A0AD-656C1CDA6E5B}"/>
              </a:ext>
            </a:extLst>
          </p:cNvPr>
          <p:cNvSpPr>
            <a:spLocks noGrp="1"/>
          </p:cNvSpPr>
          <p:nvPr>
            <p:ph type="body" sz="half" idx="2"/>
          </p:nvPr>
        </p:nvSpPr>
        <p:spPr>
          <a:xfrm>
            <a:off x="1073151" y="2260738"/>
            <a:ext cx="3547533" cy="3953450"/>
          </a:xfrm>
        </p:spPr>
        <p:txBody>
          <a:bodyPr>
            <a:normAutofit fontScale="92500" lnSpcReduction="20000"/>
          </a:bodyPr>
          <a:lstStyle/>
          <a:p>
            <a:pPr marL="285750" indent="-285750">
              <a:buFont typeface="Arial" panose="020B0604020202020204" pitchFamily="34" charset="0"/>
              <a:buChar char="•"/>
            </a:pPr>
            <a:r>
              <a:rPr lang="en-US" sz="1600" dirty="0">
                <a:ln w="0"/>
                <a:latin typeface="Comic Sans MS" panose="030F0702030302020204" pitchFamily="66" charset="0"/>
              </a:rPr>
              <a:t>A network emulator which creates realistic virtual network.</a:t>
            </a:r>
          </a:p>
          <a:p>
            <a:pPr marL="285750" indent="-285750">
              <a:buFont typeface="Arial" panose="020B0604020202020204" pitchFamily="34" charset="0"/>
              <a:buChar char="•"/>
            </a:pPr>
            <a:r>
              <a:rPr lang="en-US" sz="1600" dirty="0">
                <a:ln w="0"/>
                <a:latin typeface="Comic Sans MS" panose="030F0702030302020204" pitchFamily="66" charset="0"/>
              </a:rPr>
              <a:t> It runs a collection of end-hosts, switches, routers, and links on a single Linux kernel.</a:t>
            </a:r>
          </a:p>
          <a:p>
            <a:pPr marL="285750" indent="-285750">
              <a:buFont typeface="Arial" panose="020B0604020202020204" pitchFamily="34" charset="0"/>
              <a:buChar char="•"/>
            </a:pPr>
            <a:r>
              <a:rPr lang="en-US" sz="1600" dirty="0">
                <a:ln w="0"/>
                <a:latin typeface="Comic Sans MS" panose="030F0702030302020204" pitchFamily="66" charset="0"/>
              </a:rPr>
              <a:t>Provides both Command Line Interface (CLI) and Application Programming Interface (API)</a:t>
            </a:r>
          </a:p>
          <a:p>
            <a:pPr marL="742950" lvl="1" indent="-285750">
              <a:buFont typeface="Arial" panose="020B0604020202020204" pitchFamily="34" charset="0"/>
              <a:buChar char="•"/>
            </a:pPr>
            <a:r>
              <a:rPr lang="en-US" sz="1100" dirty="0">
                <a:ln w="0"/>
                <a:latin typeface="Comic Sans MS" panose="030F0702030302020204" pitchFamily="66" charset="0"/>
              </a:rPr>
              <a:t>CLI: interactive commanding</a:t>
            </a:r>
          </a:p>
          <a:p>
            <a:pPr marL="742950" lvl="1" indent="-285750">
              <a:buFont typeface="Arial" panose="020B0604020202020204" pitchFamily="34" charset="0"/>
              <a:buChar char="•"/>
            </a:pPr>
            <a:r>
              <a:rPr lang="en-US" sz="1100" dirty="0">
                <a:ln w="0"/>
                <a:latin typeface="Comic Sans MS" panose="030F0702030302020204" pitchFamily="66" charset="0"/>
              </a:rPr>
              <a:t>API: automation </a:t>
            </a:r>
          </a:p>
          <a:p>
            <a:pPr marL="285750" indent="-285750">
              <a:buFont typeface="Arial" panose="020B0604020202020204" pitchFamily="34" charset="0"/>
              <a:buChar char="•"/>
            </a:pPr>
            <a:r>
              <a:rPr lang="en-US" sz="1600" dirty="0">
                <a:ln w="0"/>
                <a:latin typeface="Comic Sans MS" panose="030F0702030302020204" pitchFamily="66" charset="0"/>
              </a:rPr>
              <a:t>The code used in Mininet can be used with no or minimal changes on real SDN OpenFlow networks.</a:t>
            </a:r>
          </a:p>
          <a:p>
            <a:pPr marL="285750" indent="-285750">
              <a:buFont typeface="Arial" panose="020B0604020202020204" pitchFamily="34" charset="0"/>
              <a:buChar char="•"/>
            </a:pPr>
            <a:r>
              <a:rPr lang="en-US" sz="1600" dirty="0">
                <a:ln w="0"/>
                <a:latin typeface="Comic Sans MS" panose="030F0702030302020204" pitchFamily="66" charset="0"/>
              </a:rPr>
              <a:t>A design that works in Mininet can usually move directly to hardware switches.</a:t>
            </a:r>
          </a:p>
          <a:p>
            <a:endParaRPr lang="en-US" sz="1600" dirty="0">
              <a:ln w="0"/>
            </a:endParaRPr>
          </a:p>
        </p:txBody>
      </p:sp>
    </p:spTree>
    <p:extLst>
      <p:ext uri="{BB962C8B-B14F-4D97-AF65-F5344CB8AC3E}">
        <p14:creationId xmlns:p14="http://schemas.microsoft.com/office/powerpoint/2010/main" val="516472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287D3FF-A7D6-4B5A-A844-0E5B4BC412B5}"/>
              </a:ext>
            </a:extLst>
          </p:cNvPr>
          <p:cNvSpPr>
            <a:spLocks noGrp="1"/>
          </p:cNvSpPr>
          <p:nvPr>
            <p:ph type="title"/>
          </p:nvPr>
        </p:nvSpPr>
        <p:spPr/>
        <p:txBody>
          <a:bodyPr/>
          <a:lstStyle/>
          <a:p>
            <a:pPr algn="ctr"/>
            <a:r>
              <a:rPr lang="en-US" sz="4800" dirty="0">
                <a:ln w="0"/>
                <a:solidFill>
                  <a:schemeClr val="bg1"/>
                </a:solidFill>
                <a:latin typeface="Comic Sans MS" panose="030F0702030302020204" pitchFamily="66" charset="0"/>
              </a:rPr>
              <a:t>Why Mininet?</a:t>
            </a:r>
          </a:p>
        </p:txBody>
      </p:sp>
      <p:pic>
        <p:nvPicPr>
          <p:cNvPr id="11" name="Content Placeholder 5">
            <a:extLst>
              <a:ext uri="{FF2B5EF4-FFF2-40B4-BE49-F238E27FC236}">
                <a16:creationId xmlns:a16="http://schemas.microsoft.com/office/drawing/2014/main" id="{8495E717-2B65-4D93-ADD4-64273AF97B82}"/>
              </a:ext>
            </a:extLst>
          </p:cNvPr>
          <p:cNvPicPr>
            <a:picLocks noGrp="1" noChangeAspect="1"/>
          </p:cNvPicPr>
          <p:nvPr>
            <p:ph idx="1"/>
          </p:nvPr>
        </p:nvPicPr>
        <p:blipFill>
          <a:blip r:embed="rId2">
            <a:duotone>
              <a:schemeClr val="accent1">
                <a:shade val="45000"/>
                <a:satMod val="135000"/>
              </a:schemeClr>
              <a:prstClr val="white"/>
            </a:duotone>
          </a:blip>
          <a:stretch>
            <a:fillRect/>
          </a:stretch>
        </p:blipFill>
        <p:spPr>
          <a:xfrm>
            <a:off x="4845491" y="1115007"/>
            <a:ext cx="7041765" cy="4627985"/>
          </a:xfrm>
        </p:spPr>
      </p:pic>
    </p:spTree>
    <p:extLst>
      <p:ext uri="{BB962C8B-B14F-4D97-AF65-F5344CB8AC3E}">
        <p14:creationId xmlns:p14="http://schemas.microsoft.com/office/powerpoint/2010/main" val="3197727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A296-D67D-448E-A1F3-7A0DB5DF0557}"/>
              </a:ext>
            </a:extLst>
          </p:cNvPr>
          <p:cNvSpPr>
            <a:spLocks noGrp="1"/>
          </p:cNvSpPr>
          <p:nvPr>
            <p:ph type="title"/>
          </p:nvPr>
        </p:nvSpPr>
        <p:spPr/>
        <p:txBody>
          <a:bodyPr/>
          <a:lstStyle/>
          <a:p>
            <a:r>
              <a:rPr lang="en-US" dirty="0"/>
              <a:t>Mininet command line Interface usage</a:t>
            </a:r>
          </a:p>
        </p:txBody>
      </p:sp>
      <p:sp>
        <p:nvSpPr>
          <p:cNvPr id="4" name="Text Placeholder 3">
            <a:extLst>
              <a:ext uri="{FF2B5EF4-FFF2-40B4-BE49-F238E27FC236}">
                <a16:creationId xmlns:a16="http://schemas.microsoft.com/office/drawing/2014/main" id="{C91E2E44-ED25-46BB-B354-ABC7631DE933}"/>
              </a:ext>
            </a:extLst>
          </p:cNvPr>
          <p:cNvSpPr>
            <a:spLocks noGrp="1"/>
          </p:cNvSpPr>
          <p:nvPr>
            <p:ph type="body" idx="1"/>
          </p:nvPr>
        </p:nvSpPr>
        <p:spPr/>
        <p:txBody>
          <a:bodyPr/>
          <a:lstStyle/>
          <a:p>
            <a:endParaRPr lang="en-US" sz="2800" b="1" dirty="0">
              <a:ln w="0"/>
              <a:latin typeface="Comic Sans MS" panose="030F0702030302020204" pitchFamily="66" charset="0"/>
            </a:endParaRPr>
          </a:p>
          <a:p>
            <a:endParaRPr lang="en-US" sz="2800" b="1" dirty="0">
              <a:ln w="0"/>
              <a:latin typeface="Comic Sans MS" panose="030F0702030302020204" pitchFamily="66" charset="0"/>
            </a:endParaRPr>
          </a:p>
          <a:p>
            <a:r>
              <a:rPr lang="en-US" sz="2800" b="1" dirty="0">
                <a:ln w="0"/>
                <a:latin typeface="Comic Sans MS" panose="030F0702030302020204" pitchFamily="66" charset="0"/>
              </a:rPr>
              <a:t>Mininet default topologies</a:t>
            </a:r>
          </a:p>
        </p:txBody>
      </p:sp>
      <p:pic>
        <p:nvPicPr>
          <p:cNvPr id="18" name="Content Placeholder 17">
            <a:extLst>
              <a:ext uri="{FF2B5EF4-FFF2-40B4-BE49-F238E27FC236}">
                <a16:creationId xmlns:a16="http://schemas.microsoft.com/office/drawing/2014/main" id="{7B567F08-9298-45B4-B172-A20BFBD2F43B}"/>
              </a:ext>
            </a:extLst>
          </p:cNvPr>
          <p:cNvPicPr>
            <a:picLocks noGrp="1" noChangeAspect="1"/>
          </p:cNvPicPr>
          <p:nvPr>
            <p:ph sz="half" idx="2"/>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1845" y="3834471"/>
            <a:ext cx="4606782" cy="2575302"/>
          </a:xfrm>
        </p:spPr>
      </p:pic>
      <p:sp>
        <p:nvSpPr>
          <p:cNvPr id="6" name="Text Placeholder 5">
            <a:extLst>
              <a:ext uri="{FF2B5EF4-FFF2-40B4-BE49-F238E27FC236}">
                <a16:creationId xmlns:a16="http://schemas.microsoft.com/office/drawing/2014/main" id="{D3E851F9-4E01-4013-BF00-CAEA5C08800A}"/>
              </a:ext>
            </a:extLst>
          </p:cNvPr>
          <p:cNvSpPr>
            <a:spLocks noGrp="1"/>
          </p:cNvSpPr>
          <p:nvPr>
            <p:ph type="body" sz="quarter" idx="3"/>
          </p:nvPr>
        </p:nvSpPr>
        <p:spPr/>
        <p:txBody>
          <a:bodyPr/>
          <a:lstStyle/>
          <a:p>
            <a:r>
              <a:rPr lang="en-US" sz="2800" b="1" dirty="0">
                <a:ln w="0"/>
                <a:latin typeface="Comic Sans MS" panose="030F0702030302020204" pitchFamily="66" charset="0"/>
              </a:rPr>
              <a:t>Mininet Custom Topologies</a:t>
            </a:r>
          </a:p>
        </p:txBody>
      </p:sp>
      <p:pic>
        <p:nvPicPr>
          <p:cNvPr id="20" name="Content Placeholder 19">
            <a:extLst>
              <a:ext uri="{FF2B5EF4-FFF2-40B4-BE49-F238E27FC236}">
                <a16:creationId xmlns:a16="http://schemas.microsoft.com/office/drawing/2014/main" id="{A649A997-118D-431B-8F1B-9693D9FE8B15}"/>
              </a:ext>
            </a:extLst>
          </p:cNvPr>
          <p:cNvPicPr>
            <a:picLocks noGrp="1" noChangeAspect="1"/>
          </p:cNvPicPr>
          <p:nvPr>
            <p:ph sz="quarter" idx="4"/>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8560"/>
          <a:stretch/>
        </p:blipFill>
        <p:spPr>
          <a:xfrm>
            <a:off x="6514187" y="3896869"/>
            <a:ext cx="4719744" cy="2512904"/>
          </a:xfrm>
        </p:spPr>
      </p:pic>
      <p:sp>
        <p:nvSpPr>
          <p:cNvPr id="10" name="Rectangle: Rounded Corners 9">
            <a:extLst>
              <a:ext uri="{FF2B5EF4-FFF2-40B4-BE49-F238E27FC236}">
                <a16:creationId xmlns:a16="http://schemas.microsoft.com/office/drawing/2014/main" id="{DA8F6515-CE26-420A-9B2A-131A1835D024}"/>
              </a:ext>
            </a:extLst>
          </p:cNvPr>
          <p:cNvSpPr/>
          <p:nvPr/>
        </p:nvSpPr>
        <p:spPr>
          <a:xfrm>
            <a:off x="1015472" y="2909348"/>
            <a:ext cx="4788367" cy="766913"/>
          </a:xfrm>
          <a:prstGeom prst="roundRect">
            <a:avLst>
              <a:gd name="adj" fmla="val 16668"/>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rtl="1">
              <a:lnSpc>
                <a:spcPct val="107000"/>
              </a:lnSpc>
              <a:spcBef>
                <a:spcPts val="0"/>
              </a:spcBef>
              <a:spcAft>
                <a:spcPts val="800"/>
              </a:spcAft>
            </a:pPr>
            <a:r>
              <a:rPr lang="en-US" sz="1400" b="1" dirty="0">
                <a:ln w="0"/>
                <a:solidFill>
                  <a:schemeClr val="tx1"/>
                </a:solidFill>
                <a:latin typeface="Comic Sans MS" panose="030F0702030302020204" pitchFamily="66" charset="0"/>
                <a:ea typeface="Calibri" panose="020F0502020204030204" pitchFamily="34" charset="0"/>
                <a:cs typeface="Arial" panose="020B0604020202020204" pitchFamily="34" charset="0"/>
              </a:rPr>
              <a:t> $ sudo </a:t>
            </a:r>
            <a:r>
              <a:rPr lang="en-US" sz="1400" b="1" dirty="0" err="1">
                <a:ln w="0"/>
                <a:solidFill>
                  <a:schemeClr val="tx1"/>
                </a:solidFill>
                <a:latin typeface="Comic Sans MS" panose="030F0702030302020204" pitchFamily="66" charset="0"/>
                <a:ea typeface="Calibri" panose="020F0502020204030204" pitchFamily="34" charset="0"/>
                <a:cs typeface="Arial" panose="020B0604020202020204" pitchFamily="34" charset="0"/>
              </a:rPr>
              <a:t>mn</a:t>
            </a:r>
            <a:endParaRPr lang="en-US" sz="1100" b="1" dirty="0">
              <a:ln w="0"/>
              <a:solidFill>
                <a:schemeClr val="tx1"/>
              </a:solidFill>
              <a:latin typeface="Comic Sans MS" panose="030F0702030302020204" pitchFamily="66" charset="0"/>
              <a:ea typeface="Calibri" panose="020F050202020403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3C596E86-0A4E-407C-9489-7A1BF1C2951E}"/>
              </a:ext>
            </a:extLst>
          </p:cNvPr>
          <p:cNvSpPr/>
          <p:nvPr/>
        </p:nvSpPr>
        <p:spPr>
          <a:xfrm>
            <a:off x="6366121" y="2909348"/>
            <a:ext cx="5015877" cy="82931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50000"/>
              </a:lnSpc>
              <a:spcBef>
                <a:spcPts val="0"/>
              </a:spcBef>
              <a:spcAft>
                <a:spcPts val="800"/>
              </a:spcAft>
            </a:pPr>
            <a:r>
              <a:rPr lang="en-US" sz="1400" b="1" dirty="0">
                <a:ln w="0"/>
                <a:solidFill>
                  <a:schemeClr val="tx1"/>
                </a:solidFill>
                <a:latin typeface="Comic Sans MS" panose="030F0702030302020204" pitchFamily="66" charset="0"/>
                <a:ea typeface="Calibri" panose="020F0502020204030204" pitchFamily="34" charset="0"/>
                <a:cs typeface="Arial" panose="020B0604020202020204" pitchFamily="34" charset="0"/>
              </a:rPr>
              <a:t>$sudo </a:t>
            </a:r>
            <a:r>
              <a:rPr lang="en-US" sz="1400" b="1" dirty="0" err="1">
                <a:ln w="0"/>
                <a:solidFill>
                  <a:schemeClr val="tx1"/>
                </a:solidFill>
                <a:latin typeface="Comic Sans MS" panose="030F0702030302020204" pitchFamily="66" charset="0"/>
                <a:ea typeface="Calibri" panose="020F0502020204030204" pitchFamily="34" charset="0"/>
                <a:cs typeface="Arial" panose="020B0604020202020204" pitchFamily="34" charset="0"/>
              </a:rPr>
              <a:t>mn</a:t>
            </a:r>
            <a:r>
              <a:rPr lang="en-US" sz="1400" b="1" dirty="0">
                <a:ln w="0"/>
                <a:solidFill>
                  <a:schemeClr val="tx1"/>
                </a:solidFill>
                <a:latin typeface="Comic Sans MS" panose="030F0702030302020204" pitchFamily="66" charset="0"/>
                <a:ea typeface="Calibri" panose="020F0502020204030204" pitchFamily="34" charset="0"/>
                <a:cs typeface="Arial" panose="020B0604020202020204" pitchFamily="34" charset="0"/>
              </a:rPr>
              <a:t> --topo=single,3 --mac --controller=remote switch=</a:t>
            </a:r>
            <a:r>
              <a:rPr lang="en-US" sz="1400" b="1" dirty="0" err="1">
                <a:ln w="0"/>
                <a:solidFill>
                  <a:schemeClr val="tx1"/>
                </a:solidFill>
                <a:latin typeface="Comic Sans MS" panose="030F0702030302020204" pitchFamily="66" charset="0"/>
                <a:ea typeface="Calibri" panose="020F0502020204030204" pitchFamily="34" charset="0"/>
                <a:cs typeface="Arial" panose="020B0604020202020204" pitchFamily="34" charset="0"/>
              </a:rPr>
              <a:t>ovsk,Protocols</a:t>
            </a:r>
            <a:r>
              <a:rPr lang="en-US" sz="1400" b="1" dirty="0">
                <a:ln w="0"/>
                <a:solidFill>
                  <a:schemeClr val="tx1"/>
                </a:solidFill>
                <a:latin typeface="Comic Sans MS" panose="030F0702030302020204" pitchFamily="66" charset="0"/>
                <a:ea typeface="Calibri" panose="020F0502020204030204" pitchFamily="34" charset="0"/>
                <a:cs typeface="Arial" panose="020B0604020202020204" pitchFamily="34" charset="0"/>
              </a:rPr>
              <a:t>=OpenFlow1</a:t>
            </a:r>
            <a:endParaRPr lang="en-US" sz="1100" b="1" dirty="0">
              <a:ln w="0"/>
              <a:solidFill>
                <a:schemeClr val="tx1"/>
              </a:solidFill>
              <a:latin typeface="Comic Sans MS" panose="030F0702030302020204" pitchFamily="66"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21997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A6247A-87B2-4248-9CEF-67B3DD9B6A1C}"/>
              </a:ext>
            </a:extLst>
          </p:cNvPr>
          <p:cNvSpPr>
            <a:spLocks noGrp="1"/>
          </p:cNvSpPr>
          <p:nvPr>
            <p:ph type="title"/>
          </p:nvPr>
        </p:nvSpPr>
        <p:spPr>
          <a:xfrm>
            <a:off x="1073150" y="187753"/>
            <a:ext cx="3547533" cy="1618396"/>
          </a:xfrm>
        </p:spPr>
        <p:txBody>
          <a:bodyPr/>
          <a:lstStyle/>
          <a:p>
            <a:pPr algn="ctr"/>
            <a:r>
              <a:rPr lang="en-US" sz="4800" dirty="0">
                <a:ln w="0"/>
                <a:solidFill>
                  <a:schemeClr val="bg1"/>
                </a:solidFill>
                <a:latin typeface="Comic Sans MS" panose="030F0702030302020204" pitchFamily="66" charset="0"/>
              </a:rPr>
              <a:t>MiniEdit</a:t>
            </a:r>
            <a:endParaRPr lang="en-US" sz="4800" dirty="0">
              <a:solidFill>
                <a:schemeClr val="bg1"/>
              </a:solidFill>
              <a:latin typeface="Comic Sans MS" panose="030F0702030302020204" pitchFamily="66" charset="0"/>
            </a:endParaRPr>
          </a:p>
        </p:txBody>
      </p:sp>
      <p:pic>
        <p:nvPicPr>
          <p:cNvPr id="11" name="Content Placeholder 10">
            <a:extLst>
              <a:ext uri="{FF2B5EF4-FFF2-40B4-BE49-F238E27FC236}">
                <a16:creationId xmlns:a16="http://schemas.microsoft.com/office/drawing/2014/main" id="{5113C188-4483-4A09-BB78-0A0116F16325}"/>
              </a:ext>
            </a:extLst>
          </p:cNvPr>
          <p:cNvPicPr>
            <a:picLocks noGrp="1" noChangeAspect="1"/>
          </p:cNvPicPr>
          <p:nvPr>
            <p:ph idx="1"/>
          </p:nvPr>
        </p:nvPicPr>
        <p:blipFill>
          <a:blip r:embed="rId2"/>
          <a:stretch>
            <a:fillRect/>
          </a:stretch>
        </p:blipFill>
        <p:spPr>
          <a:xfrm>
            <a:off x="5096769" y="855403"/>
            <a:ext cx="6528695" cy="4826940"/>
          </a:xfrm>
          <a:prstGeom prst="rect">
            <a:avLst/>
          </a:prstGeom>
          <a:ln>
            <a:noFill/>
          </a:ln>
          <a:effectLst>
            <a:outerShdw blurRad="292100" dist="139700" dir="2700000" algn="tl" rotWithShape="0">
              <a:srgbClr val="333333">
                <a:alpha val="65000"/>
              </a:srgbClr>
            </a:outerShdw>
          </a:effectLst>
        </p:spPr>
      </p:pic>
      <p:sp>
        <p:nvSpPr>
          <p:cNvPr id="9" name="Text Placeholder 8">
            <a:extLst>
              <a:ext uri="{FF2B5EF4-FFF2-40B4-BE49-F238E27FC236}">
                <a16:creationId xmlns:a16="http://schemas.microsoft.com/office/drawing/2014/main" id="{E7BE922D-170A-4A45-B651-2E9ADAD30FE4}"/>
              </a:ext>
            </a:extLst>
          </p:cNvPr>
          <p:cNvSpPr>
            <a:spLocks noGrp="1"/>
          </p:cNvSpPr>
          <p:nvPr>
            <p:ph type="body" sz="half" idx="2"/>
          </p:nvPr>
        </p:nvSpPr>
        <p:spPr>
          <a:xfrm>
            <a:off x="1073149" y="2447351"/>
            <a:ext cx="3547533" cy="3600311"/>
          </a:xfrm>
        </p:spPr>
        <p:txBody>
          <a:bodyPr>
            <a:normAutofit lnSpcReduction="10000"/>
          </a:bodyPr>
          <a:lstStyle/>
          <a:p>
            <a:r>
              <a:rPr lang="en-US" sz="1600" b="1" dirty="0">
                <a:ln w="0"/>
                <a:latin typeface="Comic Sans MS" panose="030F0702030302020204" pitchFamily="66" charset="0"/>
              </a:rPr>
              <a:t>Create your network topology.</a:t>
            </a:r>
          </a:p>
          <a:p>
            <a:pPr marL="285750" indent="-285750">
              <a:buFont typeface="Arial" panose="020B0604020202020204" pitchFamily="34" charset="0"/>
              <a:buChar char="•"/>
            </a:pPr>
            <a:r>
              <a:rPr lang="en-US" sz="1600" b="1" dirty="0">
                <a:ln w="0"/>
                <a:latin typeface="Comic Sans MS" panose="030F0702030302020204" pitchFamily="66" charset="0"/>
              </a:rPr>
              <a:t>Save: for MiniEdit data file. </a:t>
            </a:r>
          </a:p>
          <a:p>
            <a:r>
              <a:rPr lang="en-US" sz="1600" b="1" dirty="0">
                <a:ln w="0"/>
                <a:latin typeface="Comic Sans MS" panose="030F0702030302020204" pitchFamily="66" charset="0"/>
              </a:rPr>
              <a:t>	File &gt;&gt; save</a:t>
            </a:r>
          </a:p>
          <a:p>
            <a:pPr marL="285750" indent="-285750">
              <a:buFont typeface="Arial" panose="020B0604020202020204" pitchFamily="34" charset="0"/>
              <a:buChar char="•"/>
            </a:pPr>
            <a:r>
              <a:rPr lang="en-US" sz="1600" b="1" dirty="0">
                <a:ln w="0"/>
                <a:latin typeface="Comic Sans MS" panose="030F0702030302020204" pitchFamily="66" charset="0"/>
              </a:rPr>
              <a:t>Export: for Mininet script file.</a:t>
            </a:r>
          </a:p>
          <a:p>
            <a:r>
              <a:rPr lang="en-US" sz="1600" b="1" dirty="0">
                <a:ln w="0"/>
                <a:latin typeface="Comic Sans MS" panose="030F0702030302020204" pitchFamily="66" charset="0"/>
              </a:rPr>
              <a:t>	File &gt;&gt; export</a:t>
            </a:r>
          </a:p>
          <a:p>
            <a:pPr marL="285750" indent="-285750">
              <a:buFont typeface="Arial" panose="020B0604020202020204" pitchFamily="34" charset="0"/>
              <a:buChar char="•"/>
            </a:pPr>
            <a:r>
              <a:rPr lang="en-US" sz="1600" b="1" dirty="0">
                <a:ln w="0"/>
                <a:latin typeface="Comic Sans MS" panose="030F0702030302020204" pitchFamily="66" charset="0"/>
              </a:rPr>
              <a:t>To run the exported script:</a:t>
            </a:r>
          </a:p>
          <a:p>
            <a:r>
              <a:rPr lang="en-US" sz="1600" b="1" dirty="0">
                <a:ln w="0"/>
                <a:latin typeface="Comic Sans MS" panose="030F0702030302020204" pitchFamily="66" charset="0"/>
              </a:rPr>
              <a:t>	</a:t>
            </a:r>
            <a:r>
              <a:rPr lang="en-US" b="1" dirty="0">
                <a:ln w="0"/>
                <a:latin typeface="Comic Sans MS" panose="030F0702030302020204" pitchFamily="66" charset="0"/>
              </a:rPr>
              <a:t>% sudo SAVE_FILE_NAME.py</a:t>
            </a:r>
          </a:p>
          <a:p>
            <a:pPr marL="285750" indent="-285750">
              <a:buFont typeface="Arial" panose="020B0604020202020204" pitchFamily="34" charset="0"/>
              <a:buChar char="•"/>
            </a:pPr>
            <a:r>
              <a:rPr lang="en-US" sz="1600" b="1" dirty="0">
                <a:ln w="0"/>
                <a:latin typeface="Comic Sans MS" panose="030F0702030302020204" pitchFamily="66" charset="0"/>
              </a:rPr>
              <a:t>Run Mininet from MiniEdit.</a:t>
            </a:r>
          </a:p>
          <a:p>
            <a:r>
              <a:rPr lang="en-US" sz="1600" b="1" dirty="0">
                <a:ln w="0"/>
                <a:latin typeface="Comic Sans MS" panose="030F0702030302020204" pitchFamily="66" charset="0"/>
              </a:rPr>
              <a:t>	Run &gt;&gt; Run</a:t>
            </a:r>
          </a:p>
          <a:p>
            <a:endParaRPr lang="en-US" sz="1600" b="1" dirty="0">
              <a:ln w="0"/>
            </a:endParaRPr>
          </a:p>
        </p:txBody>
      </p:sp>
    </p:spTree>
    <p:extLst>
      <p:ext uri="{BB962C8B-B14F-4D97-AF65-F5344CB8AC3E}">
        <p14:creationId xmlns:p14="http://schemas.microsoft.com/office/powerpoint/2010/main" val="1310127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44CFF2-D814-4070-95EF-FBD5765BF6A2}"/>
              </a:ext>
            </a:extLst>
          </p:cNvPr>
          <p:cNvSpPr>
            <a:spLocks noGrp="1"/>
          </p:cNvSpPr>
          <p:nvPr>
            <p:ph type="title"/>
          </p:nvPr>
        </p:nvSpPr>
        <p:spPr>
          <a:xfrm>
            <a:off x="735355" y="3352613"/>
            <a:ext cx="10561418" cy="1468800"/>
          </a:xfrm>
        </p:spPr>
        <p:txBody>
          <a:bodyPr/>
          <a:lstStyle/>
          <a:p>
            <a:pPr algn="l"/>
            <a:r>
              <a:rPr lang="en-US" sz="7200" dirty="0">
                <a:ln w="0"/>
                <a:solidFill>
                  <a:schemeClr val="bg1"/>
                </a:solidFill>
                <a:latin typeface="Comic Sans MS" panose="030F0702030302020204" pitchFamily="66" charset="0"/>
              </a:rPr>
              <a:t>SDN Controllers</a:t>
            </a:r>
          </a:p>
        </p:txBody>
      </p:sp>
    </p:spTree>
    <p:extLst>
      <p:ext uri="{BB962C8B-B14F-4D97-AF65-F5344CB8AC3E}">
        <p14:creationId xmlns:p14="http://schemas.microsoft.com/office/powerpoint/2010/main" val="908764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9255D-C309-48C8-8C7A-87A7395C0B09}"/>
              </a:ext>
            </a:extLst>
          </p:cNvPr>
          <p:cNvSpPr>
            <a:spLocks noGrp="1"/>
          </p:cNvSpPr>
          <p:nvPr>
            <p:ph type="title"/>
          </p:nvPr>
        </p:nvSpPr>
        <p:spPr>
          <a:xfrm>
            <a:off x="1073150" y="418096"/>
            <a:ext cx="3547533" cy="1618396"/>
          </a:xfrm>
        </p:spPr>
        <p:txBody>
          <a:bodyPr/>
          <a:lstStyle/>
          <a:p>
            <a:pPr algn="ctr"/>
            <a:r>
              <a:rPr lang="en-US" sz="3200" dirty="0">
                <a:ln w="0"/>
                <a:solidFill>
                  <a:schemeClr val="bg1"/>
                </a:solidFill>
                <a:latin typeface="Comic Sans MS" panose="030F0702030302020204" pitchFamily="66" charset="0"/>
              </a:rPr>
              <a:t>The General description of a SDN Controller</a:t>
            </a:r>
          </a:p>
        </p:txBody>
      </p:sp>
      <p:pic>
        <p:nvPicPr>
          <p:cNvPr id="8" name="Content Placeholder 7">
            <a:extLst>
              <a:ext uri="{FF2B5EF4-FFF2-40B4-BE49-F238E27FC236}">
                <a16:creationId xmlns:a16="http://schemas.microsoft.com/office/drawing/2014/main" id="{EADDCD6D-FCBB-41E1-8F64-407BA1FA6AC2}"/>
              </a:ext>
            </a:extLst>
          </p:cNvPr>
          <p:cNvPicPr>
            <a:picLocks noGrp="1" noChangeAspect="1"/>
          </p:cNvPicPr>
          <p:nvPr>
            <p:ph idx="1"/>
          </p:nvPr>
        </p:nvPicPr>
        <p:blipFill>
          <a:blip r:embed="rId2">
            <a:duotone>
              <a:schemeClr val="accent1">
                <a:shade val="45000"/>
                <a:satMod val="135000"/>
              </a:schemeClr>
              <a:prstClr val="white"/>
            </a:duotone>
          </a:blip>
          <a:stretch>
            <a:fillRect/>
          </a:stretch>
        </p:blipFill>
        <p:spPr>
          <a:xfrm>
            <a:off x="5051267" y="533326"/>
            <a:ext cx="6587541" cy="5242323"/>
          </a:xfrm>
          <a:prstGeom prst="rect">
            <a:avLst/>
          </a:prstGeom>
          <a:ln>
            <a:noFill/>
          </a:ln>
          <a:effectLst>
            <a:outerShdw blurRad="292100" dist="139700" dir="2700000" algn="tl" rotWithShape="0">
              <a:srgbClr val="333333">
                <a:alpha val="65000"/>
              </a:srgbClr>
            </a:outerShdw>
          </a:effectLst>
        </p:spPr>
      </p:pic>
      <p:sp>
        <p:nvSpPr>
          <p:cNvPr id="6" name="Text Placeholder 5">
            <a:extLst>
              <a:ext uri="{FF2B5EF4-FFF2-40B4-BE49-F238E27FC236}">
                <a16:creationId xmlns:a16="http://schemas.microsoft.com/office/drawing/2014/main" id="{C3E413D6-1B7D-457D-B543-6C72A412C95D}"/>
              </a:ext>
            </a:extLst>
          </p:cNvPr>
          <p:cNvSpPr>
            <a:spLocks noGrp="1"/>
          </p:cNvSpPr>
          <p:nvPr>
            <p:ph type="body" sz="half" idx="2"/>
          </p:nvPr>
        </p:nvSpPr>
        <p:spPr/>
        <p:txBody>
          <a:bodyPr>
            <a:normAutofit lnSpcReduction="10000"/>
          </a:bodyPr>
          <a:lstStyle/>
          <a:p>
            <a:r>
              <a:rPr lang="en-US" sz="1600" b="1" dirty="0">
                <a:ln w="0"/>
                <a:latin typeface="Comic Sans MS" panose="030F0702030302020204" pitchFamily="66" charset="0"/>
              </a:rPr>
              <a:t>An SDN controller is an application in a software-defined networking (SDN) architecture that manages flow control for improved network management and application performance.</a:t>
            </a:r>
          </a:p>
          <a:p>
            <a:r>
              <a:rPr lang="en-US" sz="1600" b="1" dirty="0">
                <a:ln w="0"/>
                <a:latin typeface="Comic Sans MS" panose="030F0702030302020204" pitchFamily="66" charset="0"/>
              </a:rPr>
              <a:t>The controller is the core of a software-defined network. It resides between network devices at one end of the network and applications at the other end. Any communication between applications and network devices must go through the controller.</a:t>
            </a:r>
          </a:p>
        </p:txBody>
      </p:sp>
    </p:spTree>
    <p:extLst>
      <p:ext uri="{BB962C8B-B14F-4D97-AF65-F5344CB8AC3E}">
        <p14:creationId xmlns:p14="http://schemas.microsoft.com/office/powerpoint/2010/main" val="1156907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6BEB4C-4366-498F-AD8E-5DAE3550B2B7}"/>
              </a:ext>
            </a:extLst>
          </p:cNvPr>
          <p:cNvSpPr>
            <a:spLocks noGrp="1"/>
          </p:cNvSpPr>
          <p:nvPr>
            <p:ph type="title"/>
          </p:nvPr>
        </p:nvSpPr>
        <p:spPr>
          <a:xfrm>
            <a:off x="996612" y="698529"/>
            <a:ext cx="10571998" cy="970450"/>
          </a:xfrm>
        </p:spPr>
        <p:txBody>
          <a:bodyPr/>
          <a:lstStyle/>
          <a:p>
            <a:r>
              <a:rPr lang="en-US" sz="6600" dirty="0">
                <a:ln w="0"/>
                <a:solidFill>
                  <a:schemeClr val="bg1"/>
                </a:solidFill>
                <a:latin typeface="Comic Sans MS" panose="030F0702030302020204" pitchFamily="66" charset="0"/>
              </a:rPr>
              <a:t>List of SDN Controllers</a:t>
            </a:r>
          </a:p>
        </p:txBody>
      </p:sp>
      <p:sp>
        <p:nvSpPr>
          <p:cNvPr id="8" name="Text Placeholder 7">
            <a:extLst>
              <a:ext uri="{FF2B5EF4-FFF2-40B4-BE49-F238E27FC236}">
                <a16:creationId xmlns:a16="http://schemas.microsoft.com/office/drawing/2014/main" id="{CD93BBBF-C926-4583-8306-2E7FAD9648D5}"/>
              </a:ext>
            </a:extLst>
          </p:cNvPr>
          <p:cNvSpPr>
            <a:spLocks noGrp="1"/>
          </p:cNvSpPr>
          <p:nvPr>
            <p:ph type="body" idx="1"/>
          </p:nvPr>
        </p:nvSpPr>
        <p:spPr/>
        <p:txBody>
          <a:bodyPr/>
          <a:lstStyle/>
          <a:p>
            <a:r>
              <a:rPr lang="en-US" sz="2800" b="1" dirty="0">
                <a:ln w="0"/>
                <a:latin typeface="Comic Sans MS" panose="030F0702030302020204" pitchFamily="66" charset="0"/>
              </a:rPr>
              <a:t>Open-Source Controllers</a:t>
            </a:r>
          </a:p>
        </p:txBody>
      </p:sp>
      <p:pic>
        <p:nvPicPr>
          <p:cNvPr id="13" name="Content Placeholder 12">
            <a:extLst>
              <a:ext uri="{FF2B5EF4-FFF2-40B4-BE49-F238E27FC236}">
                <a16:creationId xmlns:a16="http://schemas.microsoft.com/office/drawing/2014/main" id="{D90D339A-AD26-4CB8-8506-9B41D705E262}"/>
              </a:ext>
            </a:extLst>
          </p:cNvPr>
          <p:cNvPicPr>
            <a:picLocks noGrp="1" noChangeAspect="1"/>
          </p:cNvPicPr>
          <p:nvPr>
            <p:ph sz="half" idx="2"/>
          </p:nvPr>
        </p:nvPicPr>
        <p:blipFill>
          <a:blip r:embed="rId2">
            <a:duotone>
              <a:schemeClr val="accent1">
                <a:shade val="45000"/>
                <a:satMod val="135000"/>
              </a:schemeClr>
              <a:prstClr val="white"/>
            </a:duotone>
          </a:blip>
          <a:stretch>
            <a:fillRect/>
          </a:stretch>
        </p:blipFill>
        <p:spPr>
          <a:xfrm>
            <a:off x="814388" y="2792479"/>
            <a:ext cx="5189537" cy="3027229"/>
          </a:xfrm>
        </p:spPr>
      </p:pic>
      <p:sp>
        <p:nvSpPr>
          <p:cNvPr id="10" name="Text Placeholder 9">
            <a:extLst>
              <a:ext uri="{FF2B5EF4-FFF2-40B4-BE49-F238E27FC236}">
                <a16:creationId xmlns:a16="http://schemas.microsoft.com/office/drawing/2014/main" id="{0451A286-D701-49EE-A9B6-16D7802F7159}"/>
              </a:ext>
            </a:extLst>
          </p:cNvPr>
          <p:cNvSpPr>
            <a:spLocks noGrp="1"/>
          </p:cNvSpPr>
          <p:nvPr>
            <p:ph type="body" sz="quarter" idx="3"/>
          </p:nvPr>
        </p:nvSpPr>
        <p:spPr/>
        <p:txBody>
          <a:bodyPr/>
          <a:lstStyle/>
          <a:p>
            <a:r>
              <a:rPr lang="en-US" sz="2800" b="1" dirty="0">
                <a:ln w="0"/>
                <a:latin typeface="Comic Sans MS" panose="030F0702030302020204" pitchFamily="66" charset="0"/>
              </a:rPr>
              <a:t>Commercial Controllers </a:t>
            </a:r>
          </a:p>
        </p:txBody>
      </p:sp>
      <p:sp>
        <p:nvSpPr>
          <p:cNvPr id="11" name="Content Placeholder 10">
            <a:extLst>
              <a:ext uri="{FF2B5EF4-FFF2-40B4-BE49-F238E27FC236}">
                <a16:creationId xmlns:a16="http://schemas.microsoft.com/office/drawing/2014/main" id="{46F294A8-E72A-4E88-BE85-A0B3F1282794}"/>
              </a:ext>
            </a:extLst>
          </p:cNvPr>
          <p:cNvSpPr>
            <a:spLocks noGrp="1"/>
          </p:cNvSpPr>
          <p:nvPr>
            <p:ph sz="quarter" idx="4"/>
          </p:nvPr>
        </p:nvSpPr>
        <p:spPr>
          <a:ln>
            <a:noFill/>
          </a:ln>
        </p:spPr>
        <p:txBody>
          <a:bodyPr>
            <a:normAutofit fontScale="92500" lnSpcReduction="10000"/>
          </a:bodyPr>
          <a:lstStyle/>
          <a:p>
            <a:pPr>
              <a:buFont typeface="Arial" panose="020B0604020202020204" pitchFamily="34" charset="0"/>
              <a:buChar char="•"/>
            </a:pPr>
            <a:r>
              <a:rPr lang="en-US" sz="1200" b="1" dirty="0">
                <a:ln w="0"/>
                <a:latin typeface="Comic Sans MS" panose="030F0702030302020204" pitchFamily="66" charset="0"/>
              </a:rPr>
              <a:t>Active Resource Controller</a:t>
            </a:r>
          </a:p>
          <a:p>
            <a:pPr>
              <a:buFont typeface="Arial" panose="020B0604020202020204" pitchFamily="34" charset="0"/>
              <a:buChar char="•"/>
            </a:pPr>
            <a:r>
              <a:rPr lang="en-US" sz="1200" b="1" dirty="0" err="1">
                <a:ln w="0"/>
                <a:latin typeface="Comic Sans MS" panose="030F0702030302020204" pitchFamily="66" charset="0"/>
              </a:rPr>
              <a:t>Calsoft</a:t>
            </a:r>
            <a:r>
              <a:rPr lang="en-US" sz="1200" b="1" dirty="0">
                <a:ln w="0"/>
                <a:latin typeface="Comic Sans MS" panose="030F0702030302020204" pitchFamily="66" charset="0"/>
              </a:rPr>
              <a:t> Labs Virtual WLAN Controller</a:t>
            </a:r>
          </a:p>
          <a:p>
            <a:pPr>
              <a:buFont typeface="Arial" panose="020B0604020202020204" pitchFamily="34" charset="0"/>
              <a:buChar char="•"/>
            </a:pPr>
            <a:r>
              <a:rPr lang="en-US" sz="1200" b="1" dirty="0">
                <a:ln w="0"/>
                <a:latin typeface="Comic Sans MS" panose="030F0702030302020204" pitchFamily="66" charset="0"/>
              </a:rPr>
              <a:t>Cisco Application Policy Infrastructure Controller (APIC)</a:t>
            </a:r>
          </a:p>
          <a:p>
            <a:pPr>
              <a:buFont typeface="Arial" panose="020B0604020202020204" pitchFamily="34" charset="0"/>
              <a:buChar char="•"/>
            </a:pPr>
            <a:r>
              <a:rPr lang="en-US" sz="1200" b="1" dirty="0">
                <a:ln w="0"/>
                <a:latin typeface="Comic Sans MS" panose="030F0702030302020204" pitchFamily="66" charset="0"/>
              </a:rPr>
              <a:t>Cisco Application Policy Infrastructure Controller (APIC) Enterprise Module</a:t>
            </a:r>
          </a:p>
          <a:p>
            <a:pPr>
              <a:buFont typeface="Arial" panose="020B0604020202020204" pitchFamily="34" charset="0"/>
              <a:buChar char="•"/>
            </a:pPr>
            <a:r>
              <a:rPr lang="en-US" sz="1200" b="1" dirty="0">
                <a:ln w="0"/>
                <a:latin typeface="Comic Sans MS" panose="030F0702030302020204" pitchFamily="66" charset="0"/>
              </a:rPr>
              <a:t>CPLANE NETWORKS Controller</a:t>
            </a:r>
          </a:p>
          <a:p>
            <a:pPr>
              <a:buFont typeface="Arial" panose="020B0604020202020204" pitchFamily="34" charset="0"/>
              <a:buChar char="•"/>
            </a:pPr>
            <a:r>
              <a:rPr lang="en-US" sz="1200" b="1" dirty="0">
                <a:ln w="0"/>
                <a:latin typeface="Comic Sans MS" panose="030F0702030302020204" pitchFamily="66" charset="0"/>
              </a:rPr>
              <a:t>Embedded Systems Software Development in Networking</a:t>
            </a:r>
          </a:p>
          <a:p>
            <a:pPr>
              <a:buFont typeface="Arial" panose="020B0604020202020204" pitchFamily="34" charset="0"/>
              <a:buChar char="•"/>
            </a:pPr>
            <a:r>
              <a:rPr lang="en-US" sz="1200" b="1" dirty="0">
                <a:ln w="0"/>
                <a:latin typeface="Comic Sans MS" panose="030F0702030302020204" pitchFamily="66" charset="0"/>
              </a:rPr>
              <a:t>Extreme Networks Slalom</a:t>
            </a:r>
          </a:p>
          <a:p>
            <a:pPr>
              <a:buFont typeface="Arial" panose="020B0604020202020204" pitchFamily="34" charset="0"/>
              <a:buChar char="•"/>
            </a:pPr>
            <a:r>
              <a:rPr lang="en-US" sz="1200" b="1" dirty="0">
                <a:ln w="0"/>
                <a:latin typeface="Comic Sans MS" panose="030F0702030302020204" pitchFamily="66" charset="0"/>
              </a:rPr>
              <a:t>HP Virtual Application Networks (VAN) SDN Controller</a:t>
            </a:r>
          </a:p>
          <a:p>
            <a:pPr>
              <a:buFont typeface="Arial" panose="020B0604020202020204" pitchFamily="34" charset="0"/>
              <a:buChar char="•"/>
            </a:pPr>
            <a:r>
              <a:rPr lang="en-US" sz="1200" b="1" dirty="0">
                <a:ln w="0"/>
                <a:latin typeface="Comic Sans MS" panose="030F0702030302020204" pitchFamily="66" charset="0"/>
              </a:rPr>
              <a:t>IBM Programmable Network Controller</a:t>
            </a:r>
          </a:p>
          <a:p>
            <a:pPr>
              <a:buFont typeface="Arial" panose="020B0604020202020204" pitchFamily="34" charset="0"/>
              <a:buChar char="•"/>
            </a:pPr>
            <a:r>
              <a:rPr lang="en-US" sz="1200" b="1" dirty="0" err="1">
                <a:ln w="0"/>
                <a:latin typeface="Comic Sans MS" panose="030F0702030302020204" pitchFamily="66" charset="0"/>
              </a:rPr>
              <a:t>Inocybe</a:t>
            </a:r>
            <a:r>
              <a:rPr lang="en-US" sz="1200" b="1" dirty="0">
                <a:ln w="0"/>
                <a:latin typeface="Comic Sans MS" panose="030F0702030302020204" pitchFamily="66" charset="0"/>
              </a:rPr>
              <a:t> Infrastructure Controller</a:t>
            </a:r>
          </a:p>
          <a:p>
            <a:pPr>
              <a:buFont typeface="Arial" panose="020B0604020202020204" pitchFamily="34" charset="0"/>
              <a:buChar char="•"/>
            </a:pPr>
            <a:r>
              <a:rPr lang="en-US" sz="1200" b="1" dirty="0" err="1">
                <a:ln w="0"/>
                <a:latin typeface="Comic Sans MS" panose="030F0702030302020204" pitchFamily="66" charset="0"/>
              </a:rPr>
              <a:t>Italtel</a:t>
            </a:r>
            <a:r>
              <a:rPr lang="en-US" sz="1200" b="1" dirty="0">
                <a:ln w="0"/>
                <a:latin typeface="Comic Sans MS" panose="030F0702030302020204" pitchFamily="66" charset="0"/>
              </a:rPr>
              <a:t> Session Border Controller</a:t>
            </a:r>
          </a:p>
          <a:p>
            <a:pPr>
              <a:buFont typeface="Arial" panose="020B0604020202020204" pitchFamily="34" charset="0"/>
              <a:buChar char="•"/>
            </a:pPr>
            <a:endParaRPr lang="en-US" sz="1200" b="1" dirty="0">
              <a:ln w="0"/>
              <a:latin typeface="Comic Sans MS" panose="030F0702030302020204" pitchFamily="66" charset="0"/>
            </a:endParaRPr>
          </a:p>
        </p:txBody>
      </p:sp>
    </p:spTree>
    <p:extLst>
      <p:ext uri="{BB962C8B-B14F-4D97-AF65-F5344CB8AC3E}">
        <p14:creationId xmlns:p14="http://schemas.microsoft.com/office/powerpoint/2010/main" val="1839038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FC81-84E5-4734-87D1-06E882CED66F}"/>
              </a:ext>
            </a:extLst>
          </p:cNvPr>
          <p:cNvSpPr>
            <a:spLocks noGrp="1"/>
          </p:cNvSpPr>
          <p:nvPr>
            <p:ph type="title"/>
          </p:nvPr>
        </p:nvSpPr>
        <p:spPr>
          <a:xfrm>
            <a:off x="810001" y="447188"/>
            <a:ext cx="10571998" cy="970450"/>
          </a:xfrm>
        </p:spPr>
        <p:txBody>
          <a:bodyPr/>
          <a:lstStyle/>
          <a:p>
            <a:pPr algn="ctr"/>
            <a:r>
              <a:rPr lang="en-US" sz="7200" b="1" dirty="0">
                <a:solidFill>
                  <a:schemeClr val="bg1"/>
                </a:solidFill>
                <a:effectLst/>
                <a:latin typeface="Comic Sans MS" panose="030F0702030302020204" pitchFamily="66" charset="0"/>
                <a:ea typeface="Calibri" panose="020F0502020204030204" pitchFamily="34" charset="0"/>
              </a:rPr>
              <a:t>Network components</a:t>
            </a:r>
            <a:endParaRPr lang="en-US" sz="7200" dirty="0">
              <a:solidFill>
                <a:schemeClr val="bg1"/>
              </a:solidFill>
              <a:latin typeface="Comic Sans MS" panose="030F0702030302020204" pitchFamily="66" charset="0"/>
            </a:endParaRPr>
          </a:p>
        </p:txBody>
      </p:sp>
      <p:pic>
        <p:nvPicPr>
          <p:cNvPr id="6" name="Picture 5">
            <a:extLst>
              <a:ext uri="{FF2B5EF4-FFF2-40B4-BE49-F238E27FC236}">
                <a16:creationId xmlns:a16="http://schemas.microsoft.com/office/drawing/2014/main" id="{0C903C0C-7326-46B6-822E-6AD6C8FA3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001" y="2058399"/>
            <a:ext cx="8117304" cy="4650311"/>
          </a:xfrm>
          <a:prstGeom prst="rect">
            <a:avLst/>
          </a:prstGeom>
        </p:spPr>
      </p:pic>
    </p:spTree>
    <p:extLst>
      <p:ext uri="{BB962C8B-B14F-4D97-AF65-F5344CB8AC3E}">
        <p14:creationId xmlns:p14="http://schemas.microsoft.com/office/powerpoint/2010/main" val="2059675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17A527-5BB2-4CDB-A560-D9E827155821}"/>
              </a:ext>
            </a:extLst>
          </p:cNvPr>
          <p:cNvSpPr>
            <a:spLocks noGrp="1"/>
          </p:cNvSpPr>
          <p:nvPr>
            <p:ph type="title"/>
          </p:nvPr>
        </p:nvSpPr>
        <p:spPr>
          <a:xfrm>
            <a:off x="1073150" y="187753"/>
            <a:ext cx="3547533" cy="1618396"/>
          </a:xfrm>
        </p:spPr>
        <p:txBody>
          <a:bodyPr/>
          <a:lstStyle/>
          <a:p>
            <a:pPr algn="ctr"/>
            <a:r>
              <a:rPr lang="en-US" sz="5400" dirty="0">
                <a:ln w="0"/>
                <a:solidFill>
                  <a:schemeClr val="bg1"/>
                </a:solidFill>
                <a:latin typeface="Comic Sans MS" panose="030F0702030302020204" pitchFamily="66" charset="0"/>
              </a:rPr>
              <a:t>HPE VAN</a:t>
            </a:r>
          </a:p>
        </p:txBody>
      </p:sp>
      <p:pic>
        <p:nvPicPr>
          <p:cNvPr id="13" name="Content Placeholder 12">
            <a:extLst>
              <a:ext uri="{FF2B5EF4-FFF2-40B4-BE49-F238E27FC236}">
                <a16:creationId xmlns:a16="http://schemas.microsoft.com/office/drawing/2014/main" id="{8BE455B1-BA40-4C33-8577-11FE3921F317}"/>
              </a:ext>
            </a:extLst>
          </p:cNvPr>
          <p:cNvPicPr>
            <a:picLocks noGrp="1" noChangeAspect="1"/>
          </p:cNvPicPr>
          <p:nvPr>
            <p:ph idx="1"/>
          </p:nvPr>
        </p:nvPicPr>
        <p:blipFill>
          <a:blip r:embed="rId2"/>
          <a:stretch>
            <a:fillRect/>
          </a:stretch>
        </p:blipFill>
        <p:spPr>
          <a:xfrm>
            <a:off x="4856163" y="681136"/>
            <a:ext cx="6816433" cy="4963884"/>
          </a:xfrm>
          <a:prstGeom prst="rect">
            <a:avLst/>
          </a:prstGeom>
          <a:ln>
            <a:noFill/>
          </a:ln>
          <a:effectLst>
            <a:outerShdw blurRad="292100" dist="139700" dir="2700000" algn="tl" rotWithShape="0">
              <a:srgbClr val="333333">
                <a:alpha val="65000"/>
              </a:srgbClr>
            </a:outerShdw>
          </a:effectLst>
        </p:spPr>
      </p:pic>
      <p:sp>
        <p:nvSpPr>
          <p:cNvPr id="9" name="Text Placeholder 8">
            <a:extLst>
              <a:ext uri="{FF2B5EF4-FFF2-40B4-BE49-F238E27FC236}">
                <a16:creationId xmlns:a16="http://schemas.microsoft.com/office/drawing/2014/main" id="{78EBDA73-0465-4259-9614-76EC8D47C62E}"/>
              </a:ext>
            </a:extLst>
          </p:cNvPr>
          <p:cNvSpPr>
            <a:spLocks noGrp="1"/>
          </p:cNvSpPr>
          <p:nvPr>
            <p:ph type="body" sz="half" idx="2"/>
          </p:nvPr>
        </p:nvSpPr>
        <p:spPr>
          <a:xfrm>
            <a:off x="1073150" y="2428689"/>
            <a:ext cx="3547533" cy="3600311"/>
          </a:xfrm>
        </p:spPr>
        <p:txBody>
          <a:bodyPr>
            <a:normAutofit fontScale="92500" lnSpcReduction="20000"/>
          </a:bodyPr>
          <a:lstStyle/>
          <a:p>
            <a:r>
              <a:rPr lang="en-US" sz="1600" b="1" dirty="0">
                <a:ln w="0"/>
                <a:latin typeface="Comic Sans MS" panose="030F0702030302020204" pitchFamily="66" charset="0"/>
              </a:rPr>
              <a:t>provides a unified control point in an OpenFlow-enabled network, simplifying management, provisioning, and orchestration and enabling delivery of a new generation of application-based network services.</a:t>
            </a:r>
          </a:p>
          <a:p>
            <a:r>
              <a:rPr lang="en-US" sz="1600" b="1" dirty="0">
                <a:ln w="0"/>
                <a:latin typeface="Comic Sans MS" panose="030F0702030302020204" pitchFamily="66" charset="0"/>
              </a:rPr>
              <a:t>List of controller embedded applications:</a:t>
            </a:r>
          </a:p>
          <a:p>
            <a:r>
              <a:rPr lang="en-US" sz="1600" b="1" dirty="0">
                <a:ln w="0"/>
                <a:latin typeface="Comic Sans MS" panose="030F0702030302020204" pitchFamily="66" charset="0"/>
              </a:rPr>
              <a:t>•	OpenFlow Link Discovery</a:t>
            </a:r>
          </a:p>
          <a:p>
            <a:r>
              <a:rPr lang="en-US" sz="1600" b="1" dirty="0">
                <a:ln w="0"/>
                <a:latin typeface="Comic Sans MS" panose="030F0702030302020204" pitchFamily="66" charset="0"/>
              </a:rPr>
              <a:t>•	OpenFlow Node Discovery</a:t>
            </a:r>
          </a:p>
          <a:p>
            <a:r>
              <a:rPr lang="en-US" sz="1600" b="1" dirty="0">
                <a:ln w="0"/>
                <a:latin typeface="Comic Sans MS" panose="030F0702030302020204" pitchFamily="66" charset="0"/>
              </a:rPr>
              <a:t>•	Path Diagnostics</a:t>
            </a:r>
          </a:p>
          <a:p>
            <a:r>
              <a:rPr lang="en-US" sz="1600" b="1" dirty="0">
                <a:ln w="0"/>
                <a:latin typeface="Comic Sans MS" panose="030F0702030302020204" pitchFamily="66" charset="0"/>
              </a:rPr>
              <a:t>•	Topology Manager</a:t>
            </a:r>
          </a:p>
          <a:p>
            <a:r>
              <a:rPr lang="en-US" sz="1600" b="1" dirty="0">
                <a:ln w="0"/>
                <a:latin typeface="Comic Sans MS" panose="030F0702030302020204" pitchFamily="66" charset="0"/>
              </a:rPr>
              <a:t>•	Topology Viewer</a:t>
            </a:r>
          </a:p>
          <a:p>
            <a:endParaRPr lang="en-US" sz="1600" b="1" dirty="0">
              <a:ln w="0"/>
              <a:latin typeface="Comic Sans MS" panose="030F0702030302020204" pitchFamily="66" charset="0"/>
            </a:endParaRPr>
          </a:p>
        </p:txBody>
      </p:sp>
    </p:spTree>
    <p:extLst>
      <p:ext uri="{BB962C8B-B14F-4D97-AF65-F5344CB8AC3E}">
        <p14:creationId xmlns:p14="http://schemas.microsoft.com/office/powerpoint/2010/main" val="3865742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B601-5C51-44A5-8475-6B394E570815}"/>
              </a:ext>
            </a:extLst>
          </p:cNvPr>
          <p:cNvSpPr>
            <a:spLocks noGrp="1"/>
          </p:cNvSpPr>
          <p:nvPr>
            <p:ph type="title"/>
          </p:nvPr>
        </p:nvSpPr>
        <p:spPr>
          <a:xfrm>
            <a:off x="810000" y="637749"/>
            <a:ext cx="10571998" cy="970450"/>
          </a:xfrm>
        </p:spPr>
        <p:txBody>
          <a:bodyPr/>
          <a:lstStyle/>
          <a:p>
            <a:pPr algn="ctr"/>
            <a:r>
              <a:rPr lang="en-US" sz="7200" dirty="0">
                <a:ln w="0"/>
                <a:solidFill>
                  <a:schemeClr val="bg1"/>
                </a:solidFill>
                <a:latin typeface="Comic Sans MS" panose="030F0702030302020204" pitchFamily="66" charset="0"/>
              </a:rPr>
              <a:t>Running HPE VAN</a:t>
            </a:r>
          </a:p>
        </p:txBody>
      </p:sp>
      <p:sp>
        <p:nvSpPr>
          <p:cNvPr id="3" name="Text Placeholder 2">
            <a:extLst>
              <a:ext uri="{FF2B5EF4-FFF2-40B4-BE49-F238E27FC236}">
                <a16:creationId xmlns:a16="http://schemas.microsoft.com/office/drawing/2014/main" id="{5C0B52EB-60CE-42E2-B2F6-ED267F95BB26}"/>
              </a:ext>
            </a:extLst>
          </p:cNvPr>
          <p:cNvSpPr>
            <a:spLocks noGrp="1"/>
          </p:cNvSpPr>
          <p:nvPr>
            <p:ph type="body" idx="1"/>
          </p:nvPr>
        </p:nvSpPr>
        <p:spPr/>
        <p:txBody>
          <a:bodyPr/>
          <a:lstStyle/>
          <a:p>
            <a:r>
              <a:rPr lang="en-US" sz="2400" b="1" dirty="0">
                <a:ln w="0"/>
                <a:latin typeface="Comic Sans MS" panose="030F0702030302020204" pitchFamily="66" charset="0"/>
              </a:rPr>
              <a:t>Step 1 : Import virtual Machine</a:t>
            </a:r>
          </a:p>
        </p:txBody>
      </p:sp>
      <p:pic>
        <p:nvPicPr>
          <p:cNvPr id="8" name="Content Placeholder 7">
            <a:extLst>
              <a:ext uri="{FF2B5EF4-FFF2-40B4-BE49-F238E27FC236}">
                <a16:creationId xmlns:a16="http://schemas.microsoft.com/office/drawing/2014/main" id="{581FFA2F-B6C9-4107-96F8-5CE0A1FF1D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4388" y="2913066"/>
            <a:ext cx="5189537" cy="3095848"/>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1FFCC0CA-BF31-44A8-B160-4B6007C81130}"/>
              </a:ext>
            </a:extLst>
          </p:cNvPr>
          <p:cNvSpPr>
            <a:spLocks noGrp="1"/>
          </p:cNvSpPr>
          <p:nvPr>
            <p:ph type="body" sz="quarter" idx="3"/>
          </p:nvPr>
        </p:nvSpPr>
        <p:spPr/>
        <p:txBody>
          <a:bodyPr/>
          <a:lstStyle/>
          <a:p>
            <a:r>
              <a:rPr lang="en-US" sz="2400" b="1" dirty="0">
                <a:ln w="0"/>
                <a:latin typeface="Comic Sans MS" panose="030F0702030302020204" pitchFamily="66" charset="0"/>
              </a:rPr>
              <a:t>Step 2 : Assign Static </a:t>
            </a:r>
            <a:r>
              <a:rPr lang="en-US" sz="2400" b="1" dirty="0" err="1">
                <a:ln w="0"/>
                <a:latin typeface="Comic Sans MS" panose="030F0702030302020204" pitchFamily="66" charset="0"/>
              </a:rPr>
              <a:t>ip</a:t>
            </a:r>
            <a:endParaRPr lang="en-US" sz="2400" b="1" dirty="0">
              <a:ln w="0"/>
              <a:latin typeface="Comic Sans MS" panose="030F0702030302020204" pitchFamily="66" charset="0"/>
            </a:endParaRPr>
          </a:p>
        </p:txBody>
      </p:sp>
      <p:pic>
        <p:nvPicPr>
          <p:cNvPr id="10" name="Content Placeholder 9">
            <a:extLst>
              <a:ext uri="{FF2B5EF4-FFF2-40B4-BE49-F238E27FC236}">
                <a16:creationId xmlns:a16="http://schemas.microsoft.com/office/drawing/2014/main" id="{851FBB31-7AA0-48B7-AC0B-5EE2B73EBEE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88075" y="2923371"/>
            <a:ext cx="5194300" cy="30948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1828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85136D5-145B-4E92-ADFD-4E0C75E1539B}"/>
              </a:ext>
            </a:extLst>
          </p:cNvPr>
          <p:cNvSpPr>
            <a:spLocks noGrp="1"/>
          </p:cNvSpPr>
          <p:nvPr>
            <p:ph type="body" idx="1"/>
          </p:nvPr>
        </p:nvSpPr>
        <p:spPr>
          <a:xfrm>
            <a:off x="552451" y="2311400"/>
            <a:ext cx="5452135" cy="576262"/>
          </a:xfrm>
        </p:spPr>
        <p:txBody>
          <a:bodyPr/>
          <a:lstStyle/>
          <a:p>
            <a:r>
              <a:rPr lang="en-US" b="1" dirty="0">
                <a:ln w="0"/>
                <a:latin typeface="Comic Sans MS" panose="030F0702030302020204" pitchFamily="66" charset="0"/>
              </a:rPr>
              <a:t>Step 3: Create Simple topology and Define Controller Machine</a:t>
            </a:r>
          </a:p>
        </p:txBody>
      </p:sp>
      <p:pic>
        <p:nvPicPr>
          <p:cNvPr id="11" name="Content Placeholder 10">
            <a:extLst>
              <a:ext uri="{FF2B5EF4-FFF2-40B4-BE49-F238E27FC236}">
                <a16:creationId xmlns:a16="http://schemas.microsoft.com/office/drawing/2014/main" id="{26D8DD00-1BF8-4CA3-87F4-F9BCCA80578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6967" y="3429000"/>
            <a:ext cx="5189537" cy="2788015"/>
          </a:xfrm>
          <a:prstGeom prst="rect">
            <a:avLst/>
          </a:prstGeom>
          <a:ln>
            <a:noFill/>
          </a:ln>
          <a:effectLst>
            <a:outerShdw blurRad="292100" dist="139700" dir="2700000" algn="tl" rotWithShape="0">
              <a:srgbClr val="333333">
                <a:alpha val="65000"/>
              </a:srgbClr>
            </a:outerShdw>
          </a:effectLst>
        </p:spPr>
      </p:pic>
      <p:sp>
        <p:nvSpPr>
          <p:cNvPr id="8" name="Text Placeholder 7">
            <a:extLst>
              <a:ext uri="{FF2B5EF4-FFF2-40B4-BE49-F238E27FC236}">
                <a16:creationId xmlns:a16="http://schemas.microsoft.com/office/drawing/2014/main" id="{A5726A61-C895-4961-8284-19D9C7FD22A7}"/>
              </a:ext>
            </a:extLst>
          </p:cNvPr>
          <p:cNvSpPr>
            <a:spLocks noGrp="1"/>
          </p:cNvSpPr>
          <p:nvPr>
            <p:ph type="body" sz="quarter" idx="3"/>
          </p:nvPr>
        </p:nvSpPr>
        <p:spPr/>
        <p:txBody>
          <a:bodyPr/>
          <a:lstStyle/>
          <a:p>
            <a:r>
              <a:rPr lang="en-US" b="1" dirty="0">
                <a:ln w="0"/>
                <a:latin typeface="Comic Sans MS" panose="030F0702030302020204" pitchFamily="66" charset="0"/>
              </a:rPr>
              <a:t>Step 4: Connect to HPE VAN GUI</a:t>
            </a:r>
          </a:p>
        </p:txBody>
      </p:sp>
      <p:pic>
        <p:nvPicPr>
          <p:cNvPr id="16" name="Content Placeholder 15">
            <a:extLst>
              <a:ext uri="{FF2B5EF4-FFF2-40B4-BE49-F238E27FC236}">
                <a16:creationId xmlns:a16="http://schemas.microsoft.com/office/drawing/2014/main" id="{B6F022C3-7FC9-4CF7-BBED-94B3D694552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88075" y="2905107"/>
            <a:ext cx="5194300" cy="3311907"/>
          </a:xfrm>
          <a:prstGeom prst="rect">
            <a:avLst/>
          </a:prstGeom>
          <a:ln>
            <a:noFill/>
          </a:ln>
          <a:effectLst>
            <a:outerShdw blurRad="292100" dist="139700" dir="2700000" algn="tl" rotWithShape="0">
              <a:srgbClr val="333333">
                <a:alpha val="65000"/>
              </a:srgbClr>
            </a:outerShdw>
          </a:effectLst>
        </p:spPr>
      </p:pic>
      <p:sp>
        <p:nvSpPr>
          <p:cNvPr id="14" name="Rectangle: Rounded Corners 13">
            <a:extLst>
              <a:ext uri="{FF2B5EF4-FFF2-40B4-BE49-F238E27FC236}">
                <a16:creationId xmlns:a16="http://schemas.microsoft.com/office/drawing/2014/main" id="{874CCEFE-546D-4BB6-A3BB-83DA758DC67C}"/>
              </a:ext>
            </a:extLst>
          </p:cNvPr>
          <p:cNvSpPr/>
          <p:nvPr/>
        </p:nvSpPr>
        <p:spPr>
          <a:xfrm>
            <a:off x="1054297" y="2887662"/>
            <a:ext cx="4714875" cy="4286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400" b="1">
                <a:solidFill>
                  <a:srgbClr val="242021"/>
                </a:solidFill>
                <a:effectLst/>
                <a:latin typeface="Arial" panose="020B0604020202020204" pitchFamily="34" charset="0"/>
                <a:ea typeface="Calibri" panose="020F0502020204030204" pitchFamily="34" charset="0"/>
                <a:cs typeface="Arial" panose="020B0604020202020204" pitchFamily="34" charset="0"/>
              </a:rPr>
              <a:t>$</a:t>
            </a:r>
            <a:r>
              <a:rPr lang="en-US" sz="1400" b="1">
                <a:effectLst/>
                <a:latin typeface="Arial" panose="020B0604020202020204" pitchFamily="34" charset="0"/>
                <a:ea typeface="Calibri" panose="020F0502020204030204" pitchFamily="34" charset="0"/>
                <a:cs typeface="Arial" panose="020B0604020202020204" pitchFamily="34" charset="0"/>
              </a:rPr>
              <a:t> </a:t>
            </a:r>
            <a:r>
              <a:rPr lang="en-US" sz="1400" b="1">
                <a:solidFill>
                  <a:srgbClr val="242021"/>
                </a:solidFill>
                <a:effectLst/>
                <a:latin typeface="Arial" panose="020B0604020202020204" pitchFamily="34" charset="0"/>
                <a:ea typeface="Calibri" panose="020F0502020204030204" pitchFamily="34" charset="0"/>
                <a:cs typeface="Arial" panose="020B0604020202020204" pitchFamily="34" charset="0"/>
              </a:rPr>
              <a:t>sudo mn -- controller=remote,ip=192.168.236.138 </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itle 1">
            <a:extLst>
              <a:ext uri="{FF2B5EF4-FFF2-40B4-BE49-F238E27FC236}">
                <a16:creationId xmlns:a16="http://schemas.microsoft.com/office/drawing/2014/main" id="{AC4E0989-F0B7-44F6-A635-649408369FEC}"/>
              </a:ext>
            </a:extLst>
          </p:cNvPr>
          <p:cNvSpPr txBox="1">
            <a:spLocks/>
          </p:cNvSpPr>
          <p:nvPr/>
        </p:nvSpPr>
        <p:spPr>
          <a:xfrm>
            <a:off x="901416" y="642215"/>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7200" dirty="0">
                <a:ln w="0"/>
                <a:solidFill>
                  <a:schemeClr val="bg1"/>
                </a:solidFill>
                <a:latin typeface="Comic Sans MS" panose="030F0702030302020204" pitchFamily="66" charset="0"/>
              </a:rPr>
              <a:t>Running HPE VAN</a:t>
            </a:r>
          </a:p>
        </p:txBody>
      </p:sp>
    </p:spTree>
    <p:extLst>
      <p:ext uri="{BB962C8B-B14F-4D97-AF65-F5344CB8AC3E}">
        <p14:creationId xmlns:p14="http://schemas.microsoft.com/office/powerpoint/2010/main" val="426058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B44766-0C74-4EBC-8C0D-FC16933374DE}"/>
              </a:ext>
            </a:extLst>
          </p:cNvPr>
          <p:cNvSpPr>
            <a:spLocks noGrp="1"/>
          </p:cNvSpPr>
          <p:nvPr>
            <p:ph type="body" idx="1"/>
          </p:nvPr>
        </p:nvSpPr>
        <p:spPr/>
        <p:txBody>
          <a:bodyPr/>
          <a:lstStyle/>
          <a:p>
            <a:r>
              <a:rPr lang="en-US" sz="2400" b="1" dirty="0">
                <a:ln w="0"/>
                <a:latin typeface="Comic Sans MS" panose="030F0702030302020204" pitchFamily="66" charset="0"/>
              </a:rPr>
              <a:t>Step 5: Sudo </a:t>
            </a:r>
            <a:r>
              <a:rPr lang="en-US" sz="2400" b="1" dirty="0" err="1">
                <a:ln w="0"/>
                <a:latin typeface="Comic Sans MS" panose="030F0702030302020204" pitchFamily="66" charset="0"/>
              </a:rPr>
              <a:t>mn</a:t>
            </a:r>
            <a:r>
              <a:rPr lang="en-US" sz="2400" b="1" dirty="0">
                <a:ln w="0"/>
                <a:latin typeface="Comic Sans MS" panose="030F0702030302020204" pitchFamily="66" charset="0"/>
              </a:rPr>
              <a:t> Output</a:t>
            </a:r>
          </a:p>
        </p:txBody>
      </p:sp>
      <p:pic>
        <p:nvPicPr>
          <p:cNvPr id="8" name="Content Placeholder 7">
            <a:extLst>
              <a:ext uri="{FF2B5EF4-FFF2-40B4-BE49-F238E27FC236}">
                <a16:creationId xmlns:a16="http://schemas.microsoft.com/office/drawing/2014/main" id="{B7757770-B3C2-4CD4-9969-725CC10F22B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14388" y="2910640"/>
            <a:ext cx="5189537" cy="2790908"/>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56524AD7-38F7-4EF4-9F60-8D466BDDBBDB}"/>
              </a:ext>
            </a:extLst>
          </p:cNvPr>
          <p:cNvSpPr>
            <a:spLocks noGrp="1"/>
          </p:cNvSpPr>
          <p:nvPr>
            <p:ph type="body" sz="quarter" idx="3"/>
          </p:nvPr>
        </p:nvSpPr>
        <p:spPr/>
        <p:txBody>
          <a:bodyPr/>
          <a:lstStyle/>
          <a:p>
            <a:r>
              <a:rPr lang="en-US" sz="2400" b="1" dirty="0">
                <a:ln w="0"/>
                <a:latin typeface="Comic Sans MS" panose="030F0702030302020204" pitchFamily="66" charset="0"/>
              </a:rPr>
              <a:t>Step 6: Flow Table</a:t>
            </a:r>
          </a:p>
        </p:txBody>
      </p:sp>
      <p:pic>
        <p:nvPicPr>
          <p:cNvPr id="10" name="Content Placeholder 9">
            <a:extLst>
              <a:ext uri="{FF2B5EF4-FFF2-40B4-BE49-F238E27FC236}">
                <a16:creationId xmlns:a16="http://schemas.microsoft.com/office/drawing/2014/main" id="{42BE99E6-D2DE-4AE8-84B1-52DA75E76A1E}"/>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6188075" y="2919971"/>
            <a:ext cx="5194300" cy="2790907"/>
          </a:xfrm>
          <a:prstGeom prst="rect">
            <a:avLst/>
          </a:prstGeom>
          <a:ln>
            <a:noFill/>
          </a:ln>
          <a:effectLst>
            <a:outerShdw blurRad="292100" dist="139700" dir="2700000" algn="tl" rotWithShape="0">
              <a:srgbClr val="333333">
                <a:alpha val="65000"/>
              </a:srgbClr>
            </a:outerShdw>
          </a:effectLst>
        </p:spPr>
      </p:pic>
      <p:sp>
        <p:nvSpPr>
          <p:cNvPr id="13" name="Title 1">
            <a:extLst>
              <a:ext uri="{FF2B5EF4-FFF2-40B4-BE49-F238E27FC236}">
                <a16:creationId xmlns:a16="http://schemas.microsoft.com/office/drawing/2014/main" id="{B6E00C63-6AA4-4C45-BF09-08AE707D5D4C}"/>
              </a:ext>
            </a:extLst>
          </p:cNvPr>
          <p:cNvSpPr>
            <a:spLocks noGrp="1"/>
          </p:cNvSpPr>
          <p:nvPr>
            <p:ph type="title"/>
          </p:nvPr>
        </p:nvSpPr>
        <p:spPr>
          <a:xfrm>
            <a:off x="810000" y="637677"/>
            <a:ext cx="10571998" cy="970450"/>
          </a:xfrm>
        </p:spPr>
        <p:txBody>
          <a:bodyPr/>
          <a:lstStyle/>
          <a:p>
            <a:pPr algn="ctr"/>
            <a:r>
              <a:rPr lang="en-US" sz="7200" dirty="0">
                <a:ln w="0"/>
                <a:solidFill>
                  <a:schemeClr val="bg1"/>
                </a:solidFill>
                <a:latin typeface="Comic Sans MS" panose="030F0702030302020204" pitchFamily="66" charset="0"/>
              </a:rPr>
              <a:t>Running HPE VAN</a:t>
            </a:r>
          </a:p>
        </p:txBody>
      </p:sp>
    </p:spTree>
    <p:extLst>
      <p:ext uri="{BB962C8B-B14F-4D97-AF65-F5344CB8AC3E}">
        <p14:creationId xmlns:p14="http://schemas.microsoft.com/office/powerpoint/2010/main" val="2106462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55D5680-3152-4975-85C5-E92DE08FF3B8}"/>
              </a:ext>
            </a:extLst>
          </p:cNvPr>
          <p:cNvSpPr>
            <a:spLocks noGrp="1"/>
          </p:cNvSpPr>
          <p:nvPr>
            <p:ph type="title"/>
          </p:nvPr>
        </p:nvSpPr>
        <p:spPr/>
        <p:txBody>
          <a:bodyPr/>
          <a:lstStyle/>
          <a:p>
            <a:pPr algn="ctr"/>
            <a:r>
              <a:rPr lang="en-US" sz="8800" dirty="0">
                <a:ln w="0"/>
                <a:solidFill>
                  <a:schemeClr val="bg1"/>
                </a:solidFill>
                <a:latin typeface="Comic Sans MS" panose="030F0702030302020204" pitchFamily="66" charset="0"/>
              </a:rPr>
              <a:t>RYU</a:t>
            </a:r>
            <a:endParaRPr lang="en-US" dirty="0">
              <a:solidFill>
                <a:schemeClr val="bg1"/>
              </a:solidFill>
              <a:latin typeface="Comic Sans MS" panose="030F0702030302020204" pitchFamily="66" charset="0"/>
            </a:endParaRPr>
          </a:p>
        </p:txBody>
      </p:sp>
      <p:sp>
        <p:nvSpPr>
          <p:cNvPr id="11" name="Text Placeholder 10">
            <a:extLst>
              <a:ext uri="{FF2B5EF4-FFF2-40B4-BE49-F238E27FC236}">
                <a16:creationId xmlns:a16="http://schemas.microsoft.com/office/drawing/2014/main" id="{4FB51C63-6466-4089-AEDC-DEEA93F37A58}"/>
              </a:ext>
            </a:extLst>
          </p:cNvPr>
          <p:cNvSpPr>
            <a:spLocks noGrp="1"/>
          </p:cNvSpPr>
          <p:nvPr>
            <p:ph type="body" sz="half" idx="2"/>
          </p:nvPr>
        </p:nvSpPr>
        <p:spPr/>
        <p:txBody>
          <a:bodyPr>
            <a:normAutofit lnSpcReduction="10000"/>
          </a:bodyPr>
          <a:lstStyle/>
          <a:p>
            <a:r>
              <a:rPr lang="en-US" sz="2400" b="1" dirty="0">
                <a:ln w="0"/>
                <a:latin typeface="Comic Sans MS" panose="030F0702030302020204" pitchFamily="66" charset="0"/>
              </a:rPr>
              <a:t>Ryu Controller is an open, software-defined networking (SDN) Controller designed to increase the flexibility of the network by 	making it easy to manage and adapt how traffic is handled.</a:t>
            </a:r>
          </a:p>
        </p:txBody>
      </p:sp>
      <p:pic>
        <p:nvPicPr>
          <p:cNvPr id="5" name="Content Placeholder 4">
            <a:extLst>
              <a:ext uri="{FF2B5EF4-FFF2-40B4-BE49-F238E27FC236}">
                <a16:creationId xmlns:a16="http://schemas.microsoft.com/office/drawing/2014/main" id="{1D5E40A5-1905-4939-8819-6EC5E47971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5494" y="446088"/>
            <a:ext cx="6823028" cy="5252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9336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8B5DB8BD-FDA1-4FC5-8FED-5814FD344BE9}"/>
              </a:ext>
            </a:extLst>
          </p:cNvPr>
          <p:cNvSpPr>
            <a:spLocks noGrp="1"/>
          </p:cNvSpPr>
          <p:nvPr>
            <p:ph type="title"/>
          </p:nvPr>
        </p:nvSpPr>
        <p:spPr/>
        <p:txBody>
          <a:bodyPr/>
          <a:lstStyle/>
          <a:p>
            <a:pPr algn="ctr"/>
            <a:r>
              <a:rPr lang="en-US" sz="7200" dirty="0">
                <a:ln w="0"/>
                <a:solidFill>
                  <a:schemeClr val="bg1"/>
                </a:solidFill>
                <a:latin typeface="Comic Sans MS" panose="030F0702030302020204" pitchFamily="66" charset="0"/>
              </a:rPr>
              <a:t>RYU</a:t>
            </a:r>
            <a:r>
              <a:rPr lang="en-US" sz="6600" dirty="0">
                <a:ln w="0"/>
                <a:solidFill>
                  <a:schemeClr val="bg1"/>
                </a:solidFill>
                <a:latin typeface="Comic Sans MS" panose="030F0702030302020204" pitchFamily="66" charset="0"/>
              </a:rPr>
              <a:t> Architecture</a:t>
            </a:r>
            <a:endParaRPr lang="en-US" sz="1400" dirty="0">
              <a:solidFill>
                <a:schemeClr val="bg1"/>
              </a:solidFill>
              <a:latin typeface="Comic Sans MS" panose="030F0702030302020204" pitchFamily="66" charset="0"/>
            </a:endParaRPr>
          </a:p>
        </p:txBody>
      </p:sp>
      <p:pic>
        <p:nvPicPr>
          <p:cNvPr id="6" name="Content Placeholder 5">
            <a:extLst>
              <a:ext uri="{FF2B5EF4-FFF2-40B4-BE49-F238E27FC236}">
                <a16:creationId xmlns:a16="http://schemas.microsoft.com/office/drawing/2014/main" id="{3B0F3DF1-DB36-4B46-A56B-53F1C491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9989" y="2297826"/>
            <a:ext cx="7172019" cy="41129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1724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55FAA1-5FFB-4D9D-80BB-773A41D96DCC}"/>
              </a:ext>
            </a:extLst>
          </p:cNvPr>
          <p:cNvSpPr>
            <a:spLocks noGrp="1"/>
          </p:cNvSpPr>
          <p:nvPr>
            <p:ph type="title"/>
          </p:nvPr>
        </p:nvSpPr>
        <p:spPr/>
        <p:txBody>
          <a:bodyPr/>
          <a:lstStyle/>
          <a:p>
            <a:pPr algn="ctr"/>
            <a:r>
              <a:rPr lang="en-US" sz="6000" dirty="0">
                <a:ln w="0"/>
                <a:solidFill>
                  <a:schemeClr val="bg1"/>
                </a:solidFill>
                <a:latin typeface="Comic Sans MS" panose="030F0702030302020204" pitchFamily="66" charset="0"/>
              </a:rPr>
              <a:t>Ryu</a:t>
            </a:r>
            <a:r>
              <a:rPr lang="en-US" sz="4400" dirty="0">
                <a:ln w="0"/>
                <a:solidFill>
                  <a:schemeClr val="bg1"/>
                </a:solidFill>
                <a:latin typeface="Comic Sans MS" panose="030F0702030302020204" pitchFamily="66" charset="0"/>
              </a:rPr>
              <a:t> Applications </a:t>
            </a:r>
          </a:p>
        </p:txBody>
      </p:sp>
      <p:sp>
        <p:nvSpPr>
          <p:cNvPr id="6" name="Text Placeholder 5">
            <a:extLst>
              <a:ext uri="{FF2B5EF4-FFF2-40B4-BE49-F238E27FC236}">
                <a16:creationId xmlns:a16="http://schemas.microsoft.com/office/drawing/2014/main" id="{FBCB8CF4-F168-446E-A48F-208FDA0D41BF}"/>
              </a:ext>
            </a:extLst>
          </p:cNvPr>
          <p:cNvSpPr>
            <a:spLocks noGrp="1"/>
          </p:cNvSpPr>
          <p:nvPr>
            <p:ph type="body" sz="half" idx="2"/>
          </p:nvPr>
        </p:nvSpPr>
        <p:spPr>
          <a:xfrm>
            <a:off x="1073151" y="1952829"/>
            <a:ext cx="3844082" cy="3600311"/>
          </a:xfrm>
        </p:spPr>
        <p:txBody>
          <a:bodyPr>
            <a:normAutofit/>
          </a:bodyPr>
          <a:lstStyle/>
          <a:p>
            <a:pPr marL="457200" indent="-457200">
              <a:buFont typeface="Arial" panose="020B0604020202020204" pitchFamily="34" charset="0"/>
              <a:buChar char="•"/>
            </a:pPr>
            <a:r>
              <a:rPr lang="en-US" sz="3200" b="1" dirty="0">
                <a:ln w="0"/>
                <a:latin typeface="Comic Sans MS" panose="030F0702030302020204" pitchFamily="66" charset="0"/>
              </a:rPr>
              <a:t>Simple Switch</a:t>
            </a:r>
          </a:p>
          <a:p>
            <a:pPr marL="457200" indent="-457200">
              <a:buFont typeface="Arial" panose="020B0604020202020204" pitchFamily="34" charset="0"/>
              <a:buChar char="•"/>
            </a:pPr>
            <a:r>
              <a:rPr lang="en-US" sz="3200" b="1" dirty="0">
                <a:ln w="0"/>
                <a:latin typeface="Comic Sans MS" panose="030F0702030302020204" pitchFamily="66" charset="0"/>
              </a:rPr>
              <a:t>STP </a:t>
            </a:r>
          </a:p>
          <a:p>
            <a:pPr marL="457200" indent="-457200">
              <a:buFont typeface="Arial" panose="020B0604020202020204" pitchFamily="34" charset="0"/>
              <a:buChar char="•"/>
            </a:pPr>
            <a:r>
              <a:rPr lang="en-US" sz="3200" b="1" dirty="0">
                <a:ln w="0"/>
                <a:latin typeface="Comic Sans MS" panose="030F0702030302020204" pitchFamily="66" charset="0"/>
              </a:rPr>
              <a:t>Simple Monitor </a:t>
            </a:r>
          </a:p>
          <a:p>
            <a:pPr marL="457200" indent="-457200">
              <a:buFont typeface="Arial" panose="020B0604020202020204" pitchFamily="34" charset="0"/>
              <a:buChar char="•"/>
            </a:pPr>
            <a:r>
              <a:rPr lang="en-US" sz="3200" b="1" dirty="0">
                <a:ln w="0"/>
                <a:latin typeface="Comic Sans MS" panose="030F0702030302020204" pitchFamily="66" charset="0"/>
              </a:rPr>
              <a:t>Rest Router</a:t>
            </a:r>
          </a:p>
        </p:txBody>
      </p:sp>
      <p:pic>
        <p:nvPicPr>
          <p:cNvPr id="13" name="Content Placeholder 4">
            <a:extLst>
              <a:ext uri="{FF2B5EF4-FFF2-40B4-BE49-F238E27FC236}">
                <a16:creationId xmlns:a16="http://schemas.microsoft.com/office/drawing/2014/main" id="{CD75C78A-248B-418B-AE17-18D5D5E6E4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4783" y="446088"/>
            <a:ext cx="6741788" cy="55908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1976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5BC7B1-CD55-4281-A444-2287F0D4D442}"/>
              </a:ext>
            </a:extLst>
          </p:cNvPr>
          <p:cNvSpPr>
            <a:spLocks noGrp="1"/>
          </p:cNvSpPr>
          <p:nvPr>
            <p:ph type="title"/>
          </p:nvPr>
        </p:nvSpPr>
        <p:spPr>
          <a:xfrm>
            <a:off x="716693" y="605808"/>
            <a:ext cx="11151845" cy="970450"/>
          </a:xfrm>
        </p:spPr>
        <p:txBody>
          <a:bodyPr/>
          <a:lstStyle/>
          <a:p>
            <a:pPr algn="ctr"/>
            <a:r>
              <a:rPr lang="en-US" sz="6000" dirty="0">
                <a:ln w="0"/>
                <a:solidFill>
                  <a:schemeClr val="bg1"/>
                </a:solidFill>
                <a:latin typeface="Comic Sans MS" panose="030F0702030302020204" pitchFamily="66" charset="0"/>
              </a:rPr>
              <a:t>Simple L2 Switch Application</a:t>
            </a:r>
          </a:p>
        </p:txBody>
      </p:sp>
      <p:sp>
        <p:nvSpPr>
          <p:cNvPr id="6" name="Text Placeholder 5">
            <a:extLst>
              <a:ext uri="{FF2B5EF4-FFF2-40B4-BE49-F238E27FC236}">
                <a16:creationId xmlns:a16="http://schemas.microsoft.com/office/drawing/2014/main" id="{19D126BE-FCCD-409F-A43A-6B1F6B412816}"/>
              </a:ext>
            </a:extLst>
          </p:cNvPr>
          <p:cNvSpPr>
            <a:spLocks noGrp="1"/>
          </p:cNvSpPr>
          <p:nvPr>
            <p:ph type="body" idx="1"/>
          </p:nvPr>
        </p:nvSpPr>
        <p:spPr>
          <a:xfrm>
            <a:off x="563241" y="2109561"/>
            <a:ext cx="5189857" cy="576262"/>
          </a:xfrm>
        </p:spPr>
        <p:txBody>
          <a:bodyPr/>
          <a:lstStyle/>
          <a:p>
            <a:r>
              <a:rPr lang="en-US" sz="2400" b="1" dirty="0">
                <a:ln w="0"/>
                <a:latin typeface="Comic Sans MS" panose="030F0702030302020204" pitchFamily="66" charset="0"/>
              </a:rPr>
              <a:t>Topology</a:t>
            </a:r>
          </a:p>
        </p:txBody>
      </p:sp>
      <p:pic>
        <p:nvPicPr>
          <p:cNvPr id="11" name="Content Placeholder 10">
            <a:extLst>
              <a:ext uri="{FF2B5EF4-FFF2-40B4-BE49-F238E27FC236}">
                <a16:creationId xmlns:a16="http://schemas.microsoft.com/office/drawing/2014/main" id="{FFD6C161-049D-4BFD-B4A1-86C16F9C2D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3240" y="2751137"/>
            <a:ext cx="5532759" cy="3603009"/>
          </a:xfrm>
          <a:prstGeom prst="rect">
            <a:avLst/>
          </a:prstGeom>
          <a:ln>
            <a:noFill/>
          </a:ln>
          <a:effectLst>
            <a:outerShdw blurRad="292100" dist="139700" dir="2700000" algn="tl" rotWithShape="0">
              <a:srgbClr val="333333">
                <a:alpha val="65000"/>
              </a:srgbClr>
            </a:outerShdw>
          </a:effectLst>
        </p:spPr>
      </p:pic>
      <p:sp>
        <p:nvSpPr>
          <p:cNvPr id="8" name="Text Placeholder 7">
            <a:extLst>
              <a:ext uri="{FF2B5EF4-FFF2-40B4-BE49-F238E27FC236}">
                <a16:creationId xmlns:a16="http://schemas.microsoft.com/office/drawing/2014/main" id="{B85FFE85-F60C-432B-BD22-492822CE60BF}"/>
              </a:ext>
            </a:extLst>
          </p:cNvPr>
          <p:cNvSpPr>
            <a:spLocks noGrp="1"/>
          </p:cNvSpPr>
          <p:nvPr>
            <p:ph type="body" sz="quarter" idx="3"/>
          </p:nvPr>
        </p:nvSpPr>
        <p:spPr>
          <a:xfrm>
            <a:off x="6292615" y="2109561"/>
            <a:ext cx="5194583" cy="576262"/>
          </a:xfrm>
        </p:spPr>
        <p:txBody>
          <a:bodyPr/>
          <a:lstStyle/>
          <a:p>
            <a:r>
              <a:rPr lang="en-US" sz="2400" b="1" dirty="0">
                <a:ln w="0"/>
                <a:latin typeface="Comic Sans MS" panose="030F0702030302020204" pitchFamily="66" charset="0"/>
              </a:rPr>
              <a:t>Results</a:t>
            </a:r>
          </a:p>
        </p:txBody>
      </p:sp>
      <p:pic>
        <p:nvPicPr>
          <p:cNvPr id="13" name="Content Placeholder 12">
            <a:extLst>
              <a:ext uri="{FF2B5EF4-FFF2-40B4-BE49-F238E27FC236}">
                <a16:creationId xmlns:a16="http://schemas.microsoft.com/office/drawing/2014/main" id="{AD3F29AE-76B6-40CA-BE6D-77E2BACD1A1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9937" y="2751137"/>
            <a:ext cx="5532758" cy="36030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491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E83DB0-D802-4B71-8814-461218CF47AA}"/>
              </a:ext>
            </a:extLst>
          </p:cNvPr>
          <p:cNvSpPr>
            <a:spLocks noGrp="1"/>
          </p:cNvSpPr>
          <p:nvPr>
            <p:ph type="title"/>
          </p:nvPr>
        </p:nvSpPr>
        <p:spPr/>
        <p:txBody>
          <a:bodyPr/>
          <a:lstStyle/>
          <a:p>
            <a:pPr algn="ctr"/>
            <a:r>
              <a:rPr lang="en-US" sz="6000" dirty="0">
                <a:ln w="0"/>
                <a:solidFill>
                  <a:schemeClr val="bg1"/>
                </a:solidFill>
                <a:latin typeface="Comic Sans MS" panose="030F0702030302020204" pitchFamily="66" charset="0"/>
              </a:rPr>
              <a:t>STP</a:t>
            </a:r>
            <a:r>
              <a:rPr lang="en-US" sz="4800" dirty="0">
                <a:ln w="0"/>
                <a:solidFill>
                  <a:schemeClr val="bg1"/>
                </a:solidFill>
                <a:latin typeface="Comic Sans MS" panose="030F0702030302020204" pitchFamily="66" charset="0"/>
              </a:rPr>
              <a:t> Application</a:t>
            </a:r>
          </a:p>
        </p:txBody>
      </p:sp>
      <p:pic>
        <p:nvPicPr>
          <p:cNvPr id="12" name="Content Placeholder 11">
            <a:extLst>
              <a:ext uri="{FF2B5EF4-FFF2-40B4-BE49-F238E27FC236}">
                <a16:creationId xmlns:a16="http://schemas.microsoft.com/office/drawing/2014/main" id="{2046396E-49FF-446F-839F-D1CD49F37E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7274" y="1175657"/>
            <a:ext cx="6637371" cy="3769567"/>
          </a:xfrm>
          <a:prstGeom prst="rect">
            <a:avLst/>
          </a:prstGeom>
          <a:ln>
            <a:noFill/>
          </a:ln>
          <a:effectLst>
            <a:outerShdw blurRad="292100" dist="139700" dir="2700000" algn="tl" rotWithShape="0">
              <a:srgbClr val="333333">
                <a:alpha val="65000"/>
              </a:srgbClr>
            </a:outerShdw>
          </a:effectLst>
        </p:spPr>
      </p:pic>
      <p:sp>
        <p:nvSpPr>
          <p:cNvPr id="9" name="Text Placeholder 8">
            <a:extLst>
              <a:ext uri="{FF2B5EF4-FFF2-40B4-BE49-F238E27FC236}">
                <a16:creationId xmlns:a16="http://schemas.microsoft.com/office/drawing/2014/main" id="{46A7D677-13CB-4E2C-8916-AAAFB082BA6E}"/>
              </a:ext>
            </a:extLst>
          </p:cNvPr>
          <p:cNvSpPr>
            <a:spLocks noGrp="1"/>
          </p:cNvSpPr>
          <p:nvPr>
            <p:ph type="body" sz="half" idx="2"/>
          </p:nvPr>
        </p:nvSpPr>
        <p:spPr/>
        <p:txBody>
          <a:bodyPr>
            <a:normAutofit/>
          </a:bodyPr>
          <a:lstStyle/>
          <a:p>
            <a:r>
              <a:rPr lang="en-US" sz="1800" b="1" dirty="0">
                <a:ln w="0"/>
                <a:latin typeface="Comic Sans MS" panose="030F0702030302020204" pitchFamily="66" charset="0"/>
              </a:rPr>
              <a:t>Spanning tree is a function that suppresses occurrence of broadcast streams in a network having a loop structure. Also, applying the original function that is preventing the loop, it is used as a means to secure network redundancy to automatically switch the path in case of a network failure.</a:t>
            </a:r>
          </a:p>
        </p:txBody>
      </p:sp>
    </p:spTree>
    <p:extLst>
      <p:ext uri="{BB962C8B-B14F-4D97-AF65-F5344CB8AC3E}">
        <p14:creationId xmlns:p14="http://schemas.microsoft.com/office/powerpoint/2010/main" val="4044857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85CD0-D1C2-47BA-8276-C56BA8329656}"/>
              </a:ext>
            </a:extLst>
          </p:cNvPr>
          <p:cNvSpPr>
            <a:spLocks noGrp="1"/>
          </p:cNvSpPr>
          <p:nvPr>
            <p:ph type="title"/>
          </p:nvPr>
        </p:nvSpPr>
        <p:spPr/>
        <p:txBody>
          <a:bodyPr/>
          <a:lstStyle/>
          <a:p>
            <a:pPr algn="ctr"/>
            <a:r>
              <a:rPr lang="en-US" sz="6000" dirty="0">
                <a:ln w="0"/>
                <a:solidFill>
                  <a:schemeClr val="bg1"/>
                </a:solidFill>
                <a:latin typeface="Comic Sans MS" panose="030F0702030302020204" pitchFamily="66" charset="0"/>
              </a:rPr>
              <a:t>STP</a:t>
            </a:r>
            <a:r>
              <a:rPr lang="en-US" sz="5400" dirty="0">
                <a:ln w="0"/>
                <a:solidFill>
                  <a:schemeClr val="bg1"/>
                </a:solidFill>
                <a:latin typeface="Comic Sans MS" panose="030F0702030302020204" pitchFamily="66" charset="0"/>
              </a:rPr>
              <a:t> </a:t>
            </a:r>
            <a:r>
              <a:rPr lang="en-US" sz="4400" dirty="0">
                <a:ln w="0"/>
                <a:solidFill>
                  <a:schemeClr val="bg1"/>
                </a:solidFill>
                <a:latin typeface="Comic Sans MS" panose="030F0702030302020204" pitchFamily="66" charset="0"/>
              </a:rPr>
              <a:t>Overview</a:t>
            </a:r>
            <a:endParaRPr lang="en-US" sz="5400" dirty="0">
              <a:ln w="0"/>
              <a:solidFill>
                <a:schemeClr val="bg1"/>
              </a:solidFill>
              <a:latin typeface="Comic Sans MS" panose="030F0702030302020204" pitchFamily="66" charset="0"/>
            </a:endParaRPr>
          </a:p>
        </p:txBody>
      </p:sp>
      <p:sp>
        <p:nvSpPr>
          <p:cNvPr id="4" name="Text Placeholder 3">
            <a:extLst>
              <a:ext uri="{FF2B5EF4-FFF2-40B4-BE49-F238E27FC236}">
                <a16:creationId xmlns:a16="http://schemas.microsoft.com/office/drawing/2014/main" id="{7B1BC6AA-17E8-4042-921E-5DFB861DE09F}"/>
              </a:ext>
            </a:extLst>
          </p:cNvPr>
          <p:cNvSpPr>
            <a:spLocks noGrp="1"/>
          </p:cNvSpPr>
          <p:nvPr>
            <p:ph type="body" sz="half" idx="2"/>
          </p:nvPr>
        </p:nvSpPr>
        <p:spPr>
          <a:xfrm>
            <a:off x="1083734" y="1904276"/>
            <a:ext cx="3547534" cy="3806059"/>
          </a:xfrm>
        </p:spPr>
        <p:txBody>
          <a:bodyPr>
            <a:normAutofit/>
          </a:bodyPr>
          <a:lstStyle/>
          <a:p>
            <a:r>
              <a:rPr lang="en-US" sz="2400" b="1" i="0" u="none" strike="noStrike" baseline="0" dirty="0">
                <a:ln w="0"/>
                <a:effectLst>
                  <a:outerShdw blurRad="38100" dist="19050" dir="2700000" algn="tl" rotWithShape="0">
                    <a:schemeClr val="dk1">
                      <a:alpha val="40000"/>
                    </a:schemeClr>
                  </a:outerShdw>
                </a:effectLst>
                <a:latin typeface="Comic Sans MS" panose="030F0702030302020204" pitchFamily="66" charset="0"/>
              </a:rPr>
              <a:t>Selecting the root bridge:</a:t>
            </a:r>
          </a:p>
          <a:p>
            <a:pPr marL="285750" indent="-285750">
              <a:buFont typeface="Arial" panose="020B0604020202020204" pitchFamily="34" charset="0"/>
              <a:buChar char="•"/>
            </a:pPr>
            <a:r>
              <a:rPr lang="en-US" sz="2400" b="1" i="0" u="none" strike="noStrike" baseline="0" dirty="0">
                <a:ln w="0"/>
                <a:effectLst>
                  <a:outerShdw blurRad="38100" dist="19050" dir="2700000" algn="tl" rotWithShape="0">
                    <a:schemeClr val="dk1">
                      <a:alpha val="40000"/>
                    </a:schemeClr>
                  </a:outerShdw>
                </a:effectLst>
                <a:latin typeface="Comic Sans MS" panose="030F0702030302020204" pitchFamily="66" charset="0"/>
              </a:rPr>
              <a:t>Root port </a:t>
            </a:r>
            <a:endParaRPr lang="en-US" sz="2400" b="1" dirty="0">
              <a:ln w="0"/>
              <a:effectLst>
                <a:outerShdw blurRad="38100" dist="19050" dir="2700000" algn="tl" rotWithShape="0">
                  <a:schemeClr val="dk1">
                    <a:alpha val="40000"/>
                  </a:schemeClr>
                </a:outerShdw>
              </a:effectLst>
              <a:latin typeface="Comic Sans MS" panose="030F0702030302020204" pitchFamily="66" charset="0"/>
            </a:endParaRPr>
          </a:p>
          <a:p>
            <a:pPr marL="285750" indent="-285750">
              <a:buFont typeface="Arial" panose="020B0604020202020204" pitchFamily="34" charset="0"/>
              <a:buChar char="•"/>
            </a:pPr>
            <a:r>
              <a:rPr lang="en-US" sz="2400" b="1" i="0" u="none" strike="noStrike" baseline="0" dirty="0">
                <a:ln w="0"/>
                <a:effectLst>
                  <a:outerShdw blurRad="38100" dist="19050" dir="2700000" algn="tl" rotWithShape="0">
                    <a:schemeClr val="dk1">
                      <a:alpha val="40000"/>
                    </a:schemeClr>
                  </a:outerShdw>
                </a:effectLst>
                <a:latin typeface="Comic Sans MS" panose="030F0702030302020204" pitchFamily="66" charset="0"/>
              </a:rPr>
              <a:t>Designated ports </a:t>
            </a:r>
          </a:p>
          <a:p>
            <a:pPr marL="285750" indent="-285750">
              <a:buFont typeface="Arial" panose="020B0604020202020204" pitchFamily="34" charset="0"/>
              <a:buChar char="•"/>
            </a:pPr>
            <a:r>
              <a:rPr lang="en-US" sz="2400" b="1" i="0" u="none" strike="noStrike" baseline="0" dirty="0">
                <a:ln w="0"/>
                <a:effectLst>
                  <a:outerShdw blurRad="38100" dist="19050" dir="2700000" algn="tl" rotWithShape="0">
                    <a:schemeClr val="dk1">
                      <a:alpha val="40000"/>
                    </a:schemeClr>
                  </a:outerShdw>
                </a:effectLst>
                <a:latin typeface="Comic Sans MS" panose="030F0702030302020204" pitchFamily="66" charset="0"/>
              </a:rPr>
              <a:t>Non designated ports </a:t>
            </a:r>
            <a:endParaRPr lang="en-US" sz="1800" b="1" dirty="0">
              <a:ln w="0"/>
              <a:effectLst>
                <a:outerShdw blurRad="38100" dist="19050" dir="2700000" algn="tl" rotWithShape="0">
                  <a:schemeClr val="dk1">
                    <a:alpha val="40000"/>
                  </a:schemeClr>
                </a:outerShdw>
              </a:effectLst>
              <a:latin typeface="Comic Sans MS" panose="030F0702030302020204" pitchFamily="66" charset="0"/>
            </a:endParaRPr>
          </a:p>
        </p:txBody>
      </p:sp>
      <p:pic>
        <p:nvPicPr>
          <p:cNvPr id="10" name="Content Placeholder 9">
            <a:extLst>
              <a:ext uri="{FF2B5EF4-FFF2-40B4-BE49-F238E27FC236}">
                <a16:creationId xmlns:a16="http://schemas.microsoft.com/office/drawing/2014/main" id="{FE1DEBFB-E81F-499D-B430-9C900A69772F}"/>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91667" y="446088"/>
            <a:ext cx="6028266" cy="53493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518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23C-E719-45A6-B00D-02CF4CFCDC18}"/>
              </a:ext>
            </a:extLst>
          </p:cNvPr>
          <p:cNvSpPr>
            <a:spLocks noGrp="1"/>
          </p:cNvSpPr>
          <p:nvPr>
            <p:ph type="title"/>
          </p:nvPr>
        </p:nvSpPr>
        <p:spPr>
          <a:xfrm>
            <a:off x="718586" y="511724"/>
            <a:ext cx="10571998" cy="970450"/>
          </a:xfrm>
        </p:spPr>
        <p:txBody>
          <a:bodyPr/>
          <a:lstStyle/>
          <a:p>
            <a:pPr algn="ctr"/>
            <a:r>
              <a:rPr lang="en-US" sz="7200" dirty="0">
                <a:latin typeface="Comic Sans MS" panose="030F0702030302020204" pitchFamily="66" charset="0"/>
              </a:rPr>
              <a:t>Network Models</a:t>
            </a:r>
          </a:p>
        </p:txBody>
      </p:sp>
      <p:pic>
        <p:nvPicPr>
          <p:cNvPr id="9" name="Picture 8">
            <a:extLst>
              <a:ext uri="{FF2B5EF4-FFF2-40B4-BE49-F238E27FC236}">
                <a16:creationId xmlns:a16="http://schemas.microsoft.com/office/drawing/2014/main" id="{54E3ACDB-EAEF-4581-B431-E1A29864A3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65684" y="1957137"/>
            <a:ext cx="8181475" cy="4620126"/>
          </a:xfrm>
          <a:prstGeom prst="rect">
            <a:avLst/>
          </a:prstGeom>
          <a:ln>
            <a:noFill/>
          </a:ln>
          <a:effectLst>
            <a:softEdge rad="112500"/>
          </a:effectLst>
        </p:spPr>
      </p:pic>
    </p:spTree>
    <p:extLst>
      <p:ext uri="{BB962C8B-B14F-4D97-AF65-F5344CB8AC3E}">
        <p14:creationId xmlns:p14="http://schemas.microsoft.com/office/powerpoint/2010/main" val="4189218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07A9-CD32-47E2-946A-627B25AA139E}"/>
              </a:ext>
            </a:extLst>
          </p:cNvPr>
          <p:cNvSpPr>
            <a:spLocks noGrp="1"/>
          </p:cNvSpPr>
          <p:nvPr>
            <p:ph type="title"/>
          </p:nvPr>
        </p:nvSpPr>
        <p:spPr>
          <a:xfrm>
            <a:off x="810000" y="559838"/>
            <a:ext cx="10571998" cy="970450"/>
          </a:xfrm>
        </p:spPr>
        <p:txBody>
          <a:bodyPr/>
          <a:lstStyle/>
          <a:p>
            <a:pPr algn="ctr"/>
            <a:r>
              <a:rPr lang="en-US" sz="7200" dirty="0">
                <a:latin typeface="Comic Sans MS" panose="030F0702030302020204" pitchFamily="66" charset="0"/>
              </a:rPr>
              <a:t>STP Application</a:t>
            </a:r>
          </a:p>
        </p:txBody>
      </p:sp>
      <p:sp>
        <p:nvSpPr>
          <p:cNvPr id="5" name="Text Placeholder 4">
            <a:extLst>
              <a:ext uri="{FF2B5EF4-FFF2-40B4-BE49-F238E27FC236}">
                <a16:creationId xmlns:a16="http://schemas.microsoft.com/office/drawing/2014/main" id="{AB356492-BF62-4AFC-9BD9-6F85A5DB3A0E}"/>
              </a:ext>
            </a:extLst>
          </p:cNvPr>
          <p:cNvSpPr>
            <a:spLocks noGrp="1"/>
          </p:cNvSpPr>
          <p:nvPr>
            <p:ph type="body" idx="1"/>
          </p:nvPr>
        </p:nvSpPr>
        <p:spPr>
          <a:xfrm>
            <a:off x="642048" y="2081569"/>
            <a:ext cx="5189857" cy="576262"/>
          </a:xfrm>
        </p:spPr>
        <p:txBody>
          <a:bodyPr/>
          <a:lstStyle/>
          <a:p>
            <a:r>
              <a:rPr lang="en-US" sz="2400" b="1" dirty="0">
                <a:ln w="0"/>
                <a:latin typeface="Comic Sans MS" panose="030F0702030302020204" pitchFamily="66" charset="0"/>
              </a:rPr>
              <a:t>Topology Using </a:t>
            </a:r>
            <a:r>
              <a:rPr lang="en-US" sz="2400" b="1" dirty="0" err="1">
                <a:ln w="0"/>
                <a:latin typeface="Comic Sans MS" panose="030F0702030302020204" pitchFamily="66" charset="0"/>
              </a:rPr>
              <a:t>MiniEdit</a:t>
            </a:r>
            <a:endParaRPr lang="en-US" sz="2400" b="1" dirty="0">
              <a:ln w="0"/>
              <a:latin typeface="Comic Sans MS" panose="030F0702030302020204" pitchFamily="66" charset="0"/>
            </a:endParaRPr>
          </a:p>
        </p:txBody>
      </p:sp>
      <p:sp>
        <p:nvSpPr>
          <p:cNvPr id="7" name="Text Placeholder 6">
            <a:extLst>
              <a:ext uri="{FF2B5EF4-FFF2-40B4-BE49-F238E27FC236}">
                <a16:creationId xmlns:a16="http://schemas.microsoft.com/office/drawing/2014/main" id="{F1ACC632-9FBF-4CE4-9C44-6125C7200542}"/>
              </a:ext>
            </a:extLst>
          </p:cNvPr>
          <p:cNvSpPr>
            <a:spLocks noGrp="1"/>
          </p:cNvSpPr>
          <p:nvPr>
            <p:ph type="body" sz="quarter" idx="3"/>
          </p:nvPr>
        </p:nvSpPr>
        <p:spPr>
          <a:xfrm>
            <a:off x="6182687" y="2081569"/>
            <a:ext cx="5194583" cy="576262"/>
          </a:xfrm>
        </p:spPr>
        <p:txBody>
          <a:bodyPr/>
          <a:lstStyle/>
          <a:p>
            <a:r>
              <a:rPr lang="en-US" sz="2400" b="1" dirty="0">
                <a:ln w="0"/>
                <a:latin typeface="Comic Sans MS" panose="030F0702030302020204" pitchFamily="66" charset="0"/>
              </a:rPr>
              <a:t>Topology Commands</a:t>
            </a:r>
          </a:p>
        </p:txBody>
      </p:sp>
      <p:pic>
        <p:nvPicPr>
          <p:cNvPr id="12" name="Content Placeholder 11">
            <a:extLst>
              <a:ext uri="{FF2B5EF4-FFF2-40B4-BE49-F238E27FC236}">
                <a16:creationId xmlns:a16="http://schemas.microsoft.com/office/drawing/2014/main" id="{5C42C242-4A43-4807-8E94-8BD58883145C}"/>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182688" y="2751138"/>
            <a:ext cx="5654350" cy="3733638"/>
          </a:xfrm>
          <a:prstGeom prst="rect">
            <a:avLst/>
          </a:prstGeom>
          <a:ln>
            <a:noFill/>
          </a:ln>
          <a:effectLst>
            <a:outerShdw blurRad="292100" dist="139700" dir="2700000" algn="tl" rotWithShape="0">
              <a:srgbClr val="333333">
                <a:alpha val="65000"/>
              </a:srgbClr>
            </a:outerShdw>
          </a:effectLst>
        </p:spPr>
      </p:pic>
      <p:pic>
        <p:nvPicPr>
          <p:cNvPr id="16" name="Content Placeholder 15">
            <a:extLst>
              <a:ext uri="{FF2B5EF4-FFF2-40B4-BE49-F238E27FC236}">
                <a16:creationId xmlns:a16="http://schemas.microsoft.com/office/drawing/2014/main" id="{64FB48A6-8E6F-4403-9068-B4CCB4BF21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54962" y="2751137"/>
            <a:ext cx="5654351" cy="3733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2929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DC2E6D-457A-4261-A5FF-66F5CDAB599E}"/>
              </a:ext>
            </a:extLst>
          </p:cNvPr>
          <p:cNvSpPr>
            <a:spLocks noGrp="1"/>
          </p:cNvSpPr>
          <p:nvPr>
            <p:ph type="body" idx="1"/>
          </p:nvPr>
        </p:nvSpPr>
        <p:spPr/>
        <p:txBody>
          <a:bodyPr/>
          <a:lstStyle/>
          <a:p>
            <a:r>
              <a:rPr lang="en-US" sz="2800" b="1" dirty="0">
                <a:ln w="0"/>
                <a:latin typeface="Comic Sans MS" panose="030F0702030302020204" pitchFamily="66" charset="0"/>
              </a:rPr>
              <a:t>BPDU Exchange</a:t>
            </a:r>
          </a:p>
        </p:txBody>
      </p:sp>
      <p:pic>
        <p:nvPicPr>
          <p:cNvPr id="8" name="Content Placeholder 7">
            <a:extLst>
              <a:ext uri="{FF2B5EF4-FFF2-40B4-BE49-F238E27FC236}">
                <a16:creationId xmlns:a16="http://schemas.microsoft.com/office/drawing/2014/main" id="{364EC17E-0CC6-44F1-9CE1-DCEFF8A6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72479" y="2751137"/>
            <a:ext cx="5596475" cy="3798951"/>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41376ED4-B87B-458F-A772-2699AA1CF523}"/>
              </a:ext>
            </a:extLst>
          </p:cNvPr>
          <p:cNvSpPr>
            <a:spLocks noGrp="1"/>
          </p:cNvSpPr>
          <p:nvPr>
            <p:ph type="body" sz="quarter" idx="3"/>
          </p:nvPr>
        </p:nvSpPr>
        <p:spPr/>
        <p:txBody>
          <a:bodyPr/>
          <a:lstStyle/>
          <a:p>
            <a:r>
              <a:rPr lang="en-US" sz="2800" b="1" dirty="0">
                <a:ln w="0"/>
                <a:latin typeface="Comic Sans MS" panose="030F0702030302020204" pitchFamily="66" charset="0"/>
              </a:rPr>
              <a:t>Packets Flow</a:t>
            </a:r>
          </a:p>
        </p:txBody>
      </p:sp>
      <p:pic>
        <p:nvPicPr>
          <p:cNvPr id="10" name="Content Placeholder 9">
            <a:extLst>
              <a:ext uri="{FF2B5EF4-FFF2-40B4-BE49-F238E27FC236}">
                <a16:creationId xmlns:a16="http://schemas.microsoft.com/office/drawing/2014/main" id="{DFD69AED-25A9-49D9-A452-DD0F5D9147A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096001" y="2751139"/>
            <a:ext cx="5823520" cy="3798951"/>
          </a:xfrm>
          <a:prstGeom prst="rect">
            <a:avLst/>
          </a:prstGeom>
          <a:ln>
            <a:noFill/>
          </a:ln>
          <a:effectLst>
            <a:outerShdw blurRad="292100" dist="139700" dir="2700000" algn="tl" rotWithShape="0">
              <a:srgbClr val="333333">
                <a:alpha val="65000"/>
              </a:srgbClr>
            </a:outerShdw>
          </a:effectLst>
        </p:spPr>
      </p:pic>
      <p:sp>
        <p:nvSpPr>
          <p:cNvPr id="11" name="Title 1">
            <a:extLst>
              <a:ext uri="{FF2B5EF4-FFF2-40B4-BE49-F238E27FC236}">
                <a16:creationId xmlns:a16="http://schemas.microsoft.com/office/drawing/2014/main" id="{7612D841-60EC-489C-AF4C-4AD313240639}"/>
              </a:ext>
            </a:extLst>
          </p:cNvPr>
          <p:cNvSpPr>
            <a:spLocks noGrp="1"/>
          </p:cNvSpPr>
          <p:nvPr>
            <p:ph type="title"/>
          </p:nvPr>
        </p:nvSpPr>
        <p:spPr>
          <a:xfrm>
            <a:off x="810000" y="559838"/>
            <a:ext cx="10571998" cy="970450"/>
          </a:xfrm>
        </p:spPr>
        <p:txBody>
          <a:bodyPr/>
          <a:lstStyle/>
          <a:p>
            <a:pPr algn="ctr"/>
            <a:r>
              <a:rPr lang="en-US" sz="7200" dirty="0">
                <a:latin typeface="Comic Sans MS" panose="030F0702030302020204" pitchFamily="66" charset="0"/>
              </a:rPr>
              <a:t>STP Application</a:t>
            </a:r>
          </a:p>
        </p:txBody>
      </p:sp>
      <p:sp>
        <p:nvSpPr>
          <p:cNvPr id="4" name="Rectangle 3">
            <a:extLst>
              <a:ext uri="{FF2B5EF4-FFF2-40B4-BE49-F238E27FC236}">
                <a16:creationId xmlns:a16="http://schemas.microsoft.com/office/drawing/2014/main" id="{0FECCA66-925A-438C-ADE4-61F64AAF7FDE}"/>
              </a:ext>
            </a:extLst>
          </p:cNvPr>
          <p:cNvSpPr/>
          <p:nvPr/>
        </p:nvSpPr>
        <p:spPr>
          <a:xfrm>
            <a:off x="8276706" y="4294568"/>
            <a:ext cx="848360" cy="889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55446EE-FD57-4B43-811D-6AD06DD72758}"/>
              </a:ext>
            </a:extLst>
          </p:cNvPr>
          <p:cNvSpPr/>
          <p:nvPr/>
        </p:nvSpPr>
        <p:spPr>
          <a:xfrm>
            <a:off x="8835506" y="5848157"/>
            <a:ext cx="1212734" cy="889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31640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14504B-1C9D-4217-BE81-42510260AFED}"/>
              </a:ext>
            </a:extLst>
          </p:cNvPr>
          <p:cNvSpPr>
            <a:spLocks noGrp="1"/>
          </p:cNvSpPr>
          <p:nvPr>
            <p:ph type="title"/>
          </p:nvPr>
        </p:nvSpPr>
        <p:spPr>
          <a:xfrm>
            <a:off x="1073149" y="446088"/>
            <a:ext cx="3547533" cy="1618396"/>
          </a:xfrm>
        </p:spPr>
        <p:txBody>
          <a:bodyPr/>
          <a:lstStyle/>
          <a:p>
            <a:pPr algn="ctr"/>
            <a:r>
              <a:rPr lang="en-US" sz="6000" dirty="0">
                <a:latin typeface="Comic Sans MS" panose="030F0702030302020204" pitchFamily="66" charset="0"/>
              </a:rPr>
              <a:t>STP</a:t>
            </a:r>
            <a:r>
              <a:rPr lang="en-US" sz="4800" dirty="0">
                <a:latin typeface="Comic Sans MS" panose="030F0702030302020204" pitchFamily="66" charset="0"/>
              </a:rPr>
              <a:t> Application</a:t>
            </a:r>
          </a:p>
        </p:txBody>
      </p:sp>
      <p:pic>
        <p:nvPicPr>
          <p:cNvPr id="10" name="Content Placeholder 9">
            <a:extLst>
              <a:ext uri="{FF2B5EF4-FFF2-40B4-BE49-F238E27FC236}">
                <a16:creationId xmlns:a16="http://schemas.microsoft.com/office/drawing/2014/main" id="{0B3C3569-16AD-4BDB-A5E7-C727435626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6162" y="446088"/>
            <a:ext cx="6952893" cy="5684124"/>
          </a:xfrm>
          <a:prstGeom prst="rect">
            <a:avLst/>
          </a:prstGeom>
          <a:ln>
            <a:noFill/>
          </a:ln>
          <a:effectLst>
            <a:outerShdw blurRad="292100" dist="139700" dir="2700000" algn="tl" rotWithShape="0">
              <a:srgbClr val="333333">
                <a:alpha val="65000"/>
              </a:srgbClr>
            </a:outerShdw>
          </a:effectLst>
        </p:spPr>
      </p:pic>
      <p:sp>
        <p:nvSpPr>
          <p:cNvPr id="12" name="Text Placeholder 11">
            <a:extLst>
              <a:ext uri="{FF2B5EF4-FFF2-40B4-BE49-F238E27FC236}">
                <a16:creationId xmlns:a16="http://schemas.microsoft.com/office/drawing/2014/main" id="{F97003EB-E5D5-492E-AB5D-1BE21AA89A86}"/>
              </a:ext>
            </a:extLst>
          </p:cNvPr>
          <p:cNvSpPr>
            <a:spLocks noGrp="1"/>
          </p:cNvSpPr>
          <p:nvPr>
            <p:ph type="body" sz="half" idx="2"/>
          </p:nvPr>
        </p:nvSpPr>
        <p:spPr>
          <a:xfrm>
            <a:off x="955411" y="2214086"/>
            <a:ext cx="3783011" cy="1770086"/>
          </a:xfrm>
        </p:spPr>
        <p:txBody>
          <a:bodyPr>
            <a:normAutofit/>
          </a:bodyPr>
          <a:lstStyle/>
          <a:p>
            <a:r>
              <a:rPr lang="en-US" sz="2400" b="1" dirty="0">
                <a:ln w="0"/>
                <a:latin typeface="Comic Sans MS" panose="030F0702030302020204" pitchFamily="66" charset="0"/>
                <a:ea typeface="Calibri" panose="020F0502020204030204" pitchFamily="34" charset="0"/>
              </a:rPr>
              <a:t>As a result of tcpdump</a:t>
            </a:r>
          </a:p>
          <a:p>
            <a:r>
              <a:rPr lang="en-US" sz="2400" b="1" dirty="0">
                <a:ln w="0"/>
                <a:latin typeface="Comic Sans MS" panose="030F0702030302020204" pitchFamily="66" charset="0"/>
                <a:ea typeface="Calibri" panose="020F0502020204030204" pitchFamily="34" charset="0"/>
              </a:rPr>
              <a:t>output, you can confirm </a:t>
            </a:r>
          </a:p>
          <a:p>
            <a:r>
              <a:rPr lang="en-US" sz="2400" b="1" dirty="0">
                <a:ln w="0"/>
                <a:latin typeface="Comic Sans MS" panose="030F0702030302020204" pitchFamily="66" charset="0"/>
                <a:ea typeface="Calibri" panose="020F0502020204030204" pitchFamily="34" charset="0"/>
              </a:rPr>
              <a:t>that ARP is not looped</a:t>
            </a:r>
            <a:endParaRPr lang="en-US" sz="2400" b="1" dirty="0">
              <a:ln w="0"/>
              <a:latin typeface="Comic Sans MS" panose="030F0702030302020204" pitchFamily="66" charset="0"/>
            </a:endParaRPr>
          </a:p>
        </p:txBody>
      </p:sp>
    </p:spTree>
    <p:extLst>
      <p:ext uri="{BB962C8B-B14F-4D97-AF65-F5344CB8AC3E}">
        <p14:creationId xmlns:p14="http://schemas.microsoft.com/office/powerpoint/2010/main" val="406130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DC2E6D-457A-4261-A5FF-66F5CDAB599E}"/>
              </a:ext>
            </a:extLst>
          </p:cNvPr>
          <p:cNvSpPr>
            <a:spLocks noGrp="1"/>
          </p:cNvSpPr>
          <p:nvPr>
            <p:ph type="body" idx="1"/>
          </p:nvPr>
        </p:nvSpPr>
        <p:spPr>
          <a:xfrm>
            <a:off x="353619" y="2100230"/>
            <a:ext cx="5189857" cy="576262"/>
          </a:xfrm>
        </p:spPr>
        <p:txBody>
          <a:bodyPr/>
          <a:lstStyle/>
          <a:p>
            <a:r>
              <a:rPr lang="en-US" sz="2800" b="1" dirty="0">
                <a:ln w="0"/>
                <a:latin typeface="Comic Sans MS" panose="030F0702030302020204" pitchFamily="66" charset="0"/>
              </a:rPr>
              <a:t>Try Link S1 – S3 Down</a:t>
            </a:r>
          </a:p>
        </p:txBody>
      </p:sp>
      <p:pic>
        <p:nvPicPr>
          <p:cNvPr id="8" name="Content Placeholder 7">
            <a:extLst>
              <a:ext uri="{FF2B5EF4-FFF2-40B4-BE49-F238E27FC236}">
                <a16:creationId xmlns:a16="http://schemas.microsoft.com/office/drawing/2014/main" id="{364EC17E-0CC6-44F1-9CE1-DCEFF8A62B2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250633" y="2833704"/>
            <a:ext cx="5739071" cy="3792440"/>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41376ED4-B87B-458F-A772-2699AA1CF523}"/>
              </a:ext>
            </a:extLst>
          </p:cNvPr>
          <p:cNvSpPr>
            <a:spLocks noGrp="1"/>
          </p:cNvSpPr>
          <p:nvPr>
            <p:ph type="body" sz="quarter" idx="3"/>
          </p:nvPr>
        </p:nvSpPr>
        <p:spPr>
          <a:xfrm>
            <a:off x="6336705" y="2100230"/>
            <a:ext cx="5194583" cy="576262"/>
          </a:xfrm>
        </p:spPr>
        <p:txBody>
          <a:bodyPr/>
          <a:lstStyle/>
          <a:p>
            <a:r>
              <a:rPr lang="en-US" sz="2800" b="1" dirty="0">
                <a:ln w="0"/>
                <a:latin typeface="Comic Sans MS" panose="030F0702030302020204" pitchFamily="66" charset="0"/>
              </a:rPr>
              <a:t>Detect Failure , Recalculate</a:t>
            </a:r>
          </a:p>
        </p:txBody>
      </p:sp>
      <p:pic>
        <p:nvPicPr>
          <p:cNvPr id="10" name="Content Placeholder 9">
            <a:extLst>
              <a:ext uri="{FF2B5EF4-FFF2-40B4-BE49-F238E27FC236}">
                <a16:creationId xmlns:a16="http://schemas.microsoft.com/office/drawing/2014/main" id="{DFD69AED-25A9-49D9-A452-DD0F5D9147A6}"/>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6270171" y="2833704"/>
            <a:ext cx="5739071" cy="3792440"/>
          </a:xfrm>
          <a:prstGeom prst="rect">
            <a:avLst/>
          </a:prstGeom>
          <a:ln>
            <a:noFill/>
          </a:ln>
          <a:effectLst>
            <a:outerShdw blurRad="292100" dist="139700" dir="2700000" algn="tl" rotWithShape="0">
              <a:srgbClr val="333333">
                <a:alpha val="65000"/>
              </a:srgbClr>
            </a:outerShdw>
          </a:effectLst>
        </p:spPr>
      </p:pic>
      <p:sp>
        <p:nvSpPr>
          <p:cNvPr id="11" name="Title 1">
            <a:extLst>
              <a:ext uri="{FF2B5EF4-FFF2-40B4-BE49-F238E27FC236}">
                <a16:creationId xmlns:a16="http://schemas.microsoft.com/office/drawing/2014/main" id="{7612D841-60EC-489C-AF4C-4AD313240639}"/>
              </a:ext>
            </a:extLst>
          </p:cNvPr>
          <p:cNvSpPr>
            <a:spLocks noGrp="1"/>
          </p:cNvSpPr>
          <p:nvPr>
            <p:ph type="title"/>
          </p:nvPr>
        </p:nvSpPr>
        <p:spPr>
          <a:xfrm>
            <a:off x="810000" y="559838"/>
            <a:ext cx="10571998" cy="970450"/>
          </a:xfrm>
        </p:spPr>
        <p:txBody>
          <a:bodyPr/>
          <a:lstStyle/>
          <a:p>
            <a:pPr algn="ctr"/>
            <a:r>
              <a:rPr lang="en-US" sz="7200" dirty="0">
                <a:latin typeface="Comic Sans MS" panose="030F0702030302020204" pitchFamily="66" charset="0"/>
              </a:rPr>
              <a:t>STP Application</a:t>
            </a:r>
          </a:p>
        </p:txBody>
      </p:sp>
      <p:sp>
        <p:nvSpPr>
          <p:cNvPr id="2" name="Rectangle 1">
            <a:extLst>
              <a:ext uri="{FF2B5EF4-FFF2-40B4-BE49-F238E27FC236}">
                <a16:creationId xmlns:a16="http://schemas.microsoft.com/office/drawing/2014/main" id="{15EF6EDB-AC8B-4C26-87D6-D4179D59BC47}"/>
              </a:ext>
            </a:extLst>
          </p:cNvPr>
          <p:cNvSpPr/>
          <p:nvPr/>
        </p:nvSpPr>
        <p:spPr>
          <a:xfrm>
            <a:off x="8509518" y="3331029"/>
            <a:ext cx="1604866" cy="979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75303A4B-5802-4F39-B597-9A367D436B3B}"/>
              </a:ext>
            </a:extLst>
          </p:cNvPr>
          <p:cNvSpPr/>
          <p:nvPr/>
        </p:nvSpPr>
        <p:spPr>
          <a:xfrm>
            <a:off x="8509518" y="3670041"/>
            <a:ext cx="1604866" cy="979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031799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F381-7D36-4AAF-B749-A4720F8E5416}"/>
              </a:ext>
            </a:extLst>
          </p:cNvPr>
          <p:cNvSpPr>
            <a:spLocks noGrp="1"/>
          </p:cNvSpPr>
          <p:nvPr>
            <p:ph type="title"/>
          </p:nvPr>
        </p:nvSpPr>
        <p:spPr/>
        <p:txBody>
          <a:bodyPr/>
          <a:lstStyle/>
          <a:p>
            <a:pPr algn="ctr"/>
            <a:r>
              <a:rPr lang="en-US" sz="8800" dirty="0">
                <a:ln w="0"/>
                <a:solidFill>
                  <a:schemeClr val="bg1"/>
                </a:solidFill>
                <a:latin typeface="Comic Sans MS" panose="030F0702030302020204" pitchFamily="66" charset="0"/>
              </a:rPr>
              <a:t>Pox</a:t>
            </a:r>
            <a:endParaRPr lang="en-US" dirty="0">
              <a:ln w="0"/>
              <a:solidFill>
                <a:schemeClr val="bg1"/>
              </a:solidFill>
              <a:latin typeface="Comic Sans MS" panose="030F0702030302020204" pitchFamily="66" charset="0"/>
            </a:endParaRPr>
          </a:p>
        </p:txBody>
      </p:sp>
      <p:sp>
        <p:nvSpPr>
          <p:cNvPr id="4" name="Text Placeholder 3">
            <a:extLst>
              <a:ext uri="{FF2B5EF4-FFF2-40B4-BE49-F238E27FC236}">
                <a16:creationId xmlns:a16="http://schemas.microsoft.com/office/drawing/2014/main" id="{91EB60F7-4CEA-4CEF-B1E1-6576686D4769}"/>
              </a:ext>
            </a:extLst>
          </p:cNvPr>
          <p:cNvSpPr>
            <a:spLocks noGrp="1"/>
          </p:cNvSpPr>
          <p:nvPr>
            <p:ph type="body" sz="half" idx="2"/>
          </p:nvPr>
        </p:nvSpPr>
        <p:spPr>
          <a:xfrm>
            <a:off x="1073151" y="2354044"/>
            <a:ext cx="3547533" cy="3990772"/>
          </a:xfrm>
        </p:spPr>
        <p:txBody>
          <a:bodyPr>
            <a:normAutofit lnSpcReduction="10000"/>
          </a:bodyPr>
          <a:lstStyle/>
          <a:p>
            <a:r>
              <a:rPr lang="en-US" b="1" dirty="0">
                <a:ln w="0"/>
                <a:latin typeface="Comic Sans MS" panose="030F0702030302020204" pitchFamily="66" charset="0"/>
              </a:rPr>
              <a:t>POX is an open source development platform for Python-based software-deﬁned networking (SDN) control applications, such as OpenFlow SDN controllers.</a:t>
            </a:r>
          </a:p>
          <a:p>
            <a:r>
              <a:rPr lang="en-US" b="1" dirty="0">
                <a:ln w="0"/>
                <a:latin typeface="Comic Sans MS" panose="030F0702030302020204" pitchFamily="66" charset="0"/>
              </a:rPr>
              <a:t>It is a popular tool for teaching about and researching software deﬁned networks and network applications programming</a:t>
            </a:r>
          </a:p>
          <a:p>
            <a:r>
              <a:rPr lang="en-US" b="1" dirty="0">
                <a:ln w="0"/>
                <a:latin typeface="Comic Sans MS" panose="030F0702030302020204" pitchFamily="66" charset="0"/>
              </a:rPr>
              <a:t>POX Features</a:t>
            </a:r>
          </a:p>
          <a:p>
            <a:pPr marL="285750" indent="-285750">
              <a:buFont typeface="Arial" panose="020B0604020202020204" pitchFamily="34" charset="0"/>
              <a:buChar char="•"/>
            </a:pPr>
            <a:r>
              <a:rPr lang="en-US" b="1" dirty="0">
                <a:ln w="0"/>
                <a:latin typeface="Comic Sans MS" panose="030F0702030302020204" pitchFamily="66" charset="0"/>
              </a:rPr>
              <a:t>Pythonic OpenFlow interface.</a:t>
            </a:r>
          </a:p>
          <a:p>
            <a:pPr marL="285750" indent="-285750">
              <a:buFont typeface="Arial" panose="020B0604020202020204" pitchFamily="34" charset="0"/>
              <a:buChar char="•"/>
            </a:pPr>
            <a:r>
              <a:rPr lang="en-US" b="1" dirty="0">
                <a:ln w="0"/>
                <a:latin typeface="Comic Sans MS" panose="030F0702030302020204" pitchFamily="66" charset="0"/>
              </a:rPr>
              <a:t>Reusable sample components for path selection, topology discovery, etc.</a:t>
            </a:r>
          </a:p>
          <a:p>
            <a:pPr marL="285750" indent="-285750">
              <a:buFont typeface="Arial" panose="020B0604020202020204" pitchFamily="34" charset="0"/>
              <a:buChar char="•"/>
            </a:pPr>
            <a:r>
              <a:rPr lang="en-US" b="1" dirty="0">
                <a:ln w="0"/>
                <a:latin typeface="Comic Sans MS" panose="030F0702030302020204" pitchFamily="66" charset="0"/>
              </a:rPr>
              <a:t>Speciﬁcally targets Linux, Mac OS, and Windows.</a:t>
            </a:r>
          </a:p>
          <a:p>
            <a:endParaRPr lang="en-US" b="1" dirty="0">
              <a:ln w="0"/>
              <a:latin typeface="Comic Sans MS" panose="030F0702030302020204" pitchFamily="66" charset="0"/>
            </a:endParaRPr>
          </a:p>
        </p:txBody>
      </p:sp>
      <p:pic>
        <p:nvPicPr>
          <p:cNvPr id="11" name="Content Placeholder 10">
            <a:extLst>
              <a:ext uri="{FF2B5EF4-FFF2-40B4-BE49-F238E27FC236}">
                <a16:creationId xmlns:a16="http://schemas.microsoft.com/office/drawing/2014/main" id="{BB85E07C-8353-4063-8C0E-3C2884F9B0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2588" y="915194"/>
            <a:ext cx="5038725" cy="4476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5854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2A78-76ED-44B3-98D5-DD97839F2C7C}"/>
              </a:ext>
            </a:extLst>
          </p:cNvPr>
          <p:cNvSpPr>
            <a:spLocks noGrp="1"/>
          </p:cNvSpPr>
          <p:nvPr>
            <p:ph type="title"/>
          </p:nvPr>
        </p:nvSpPr>
        <p:spPr>
          <a:xfrm>
            <a:off x="810001" y="662473"/>
            <a:ext cx="10571998" cy="970450"/>
          </a:xfrm>
        </p:spPr>
        <p:txBody>
          <a:bodyPr/>
          <a:lstStyle/>
          <a:p>
            <a:pPr algn="ctr"/>
            <a:r>
              <a:rPr lang="en-US" sz="7200" dirty="0">
                <a:ln w="0"/>
                <a:solidFill>
                  <a:schemeClr val="bg1"/>
                </a:solidFill>
                <a:latin typeface="Comic Sans MS" panose="030F0702030302020204" pitchFamily="66" charset="0"/>
                <a:ea typeface="Calibri" panose="020F0502020204030204" pitchFamily="34" charset="0"/>
                <a:cs typeface="Arial" panose="020B0604020202020204" pitchFamily="34" charset="0"/>
              </a:rPr>
              <a:t>POX Components</a:t>
            </a:r>
            <a:endParaRPr lang="en-US" sz="7200" dirty="0">
              <a:ln w="0"/>
              <a:solidFill>
                <a:schemeClr val="bg1"/>
              </a:solidFill>
              <a:latin typeface="Comic Sans MS" panose="030F0702030302020204" pitchFamily="66" charset="0"/>
            </a:endParaRPr>
          </a:p>
        </p:txBody>
      </p:sp>
      <p:sp>
        <p:nvSpPr>
          <p:cNvPr id="5" name="Content Placeholder 2">
            <a:extLst>
              <a:ext uri="{FF2B5EF4-FFF2-40B4-BE49-F238E27FC236}">
                <a16:creationId xmlns:a16="http://schemas.microsoft.com/office/drawing/2014/main" id="{761158F2-E9F8-442B-922E-E7F14BF81E51}"/>
              </a:ext>
            </a:extLst>
          </p:cNvPr>
          <p:cNvSpPr txBox="1">
            <a:spLocks/>
          </p:cNvSpPr>
          <p:nvPr/>
        </p:nvSpPr>
        <p:spPr>
          <a:xfrm>
            <a:off x="348948" y="2043403"/>
            <a:ext cx="11304987" cy="433873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107000"/>
              </a:lnSpc>
              <a:spcBef>
                <a:spcPts val="0"/>
              </a:spcBef>
              <a:spcAft>
                <a:spcPts val="800"/>
              </a:spcAft>
              <a:buFont typeface="Arial" panose="020B0604020202020204" pitchFamily="34" charset="0"/>
              <a:buChar char="•"/>
            </a:pPr>
            <a:r>
              <a:rPr lang="en-US" sz="3200" b="1" dirty="0" err="1">
                <a:ln w="0"/>
                <a:latin typeface="Comic Sans MS" panose="030F0702030302020204" pitchFamily="66" charset="0"/>
              </a:rPr>
              <a:t>forwarding.hub</a:t>
            </a:r>
            <a:r>
              <a:rPr lang="en-US" sz="3200" b="1" dirty="0">
                <a:ln w="0"/>
                <a:latin typeface="Comic Sans MS" panose="030F0702030302020204" pitchFamily="66" charset="0"/>
              </a:rPr>
              <a:t>: </a:t>
            </a:r>
            <a:r>
              <a:rPr lang="en-US" sz="3200" dirty="0">
                <a:ln w="0"/>
                <a:latin typeface="Comic Sans MS" panose="030F0702030302020204" pitchFamily="66" charset="0"/>
              </a:rPr>
              <a:t>The hub example just installs wildcarded flood rules on every switch</a:t>
            </a:r>
          </a:p>
          <a:p>
            <a:pPr>
              <a:buFont typeface="Arial" panose="020B0604020202020204" pitchFamily="34" charset="0"/>
              <a:buChar char="•"/>
            </a:pPr>
            <a:r>
              <a:rPr lang="en-US" sz="3200" b="1" dirty="0">
                <a:ln w="0"/>
                <a:latin typeface="Comic Sans MS" panose="030F0702030302020204" pitchFamily="66" charset="0"/>
              </a:rPr>
              <a:t>forwarding.l2_learning: </a:t>
            </a:r>
            <a:r>
              <a:rPr lang="en-US" sz="3200" dirty="0">
                <a:ln w="0"/>
                <a:latin typeface="Comic Sans MS" panose="030F0702030302020204" pitchFamily="66" charset="0"/>
              </a:rPr>
              <a:t>This component makes OpenFlow switches act as a type of L2 learning switch</a:t>
            </a:r>
          </a:p>
          <a:p>
            <a:pPr>
              <a:buFont typeface="Arial" panose="020B0604020202020204" pitchFamily="34" charset="0"/>
              <a:buChar char="•"/>
            </a:pPr>
            <a:r>
              <a:rPr lang="en-US" sz="3200" b="1" dirty="0">
                <a:ln w="0"/>
                <a:latin typeface="Comic Sans MS" panose="030F0702030302020204" pitchFamily="66" charset="0"/>
              </a:rPr>
              <a:t>forwarding.l3_learning:</a:t>
            </a:r>
          </a:p>
          <a:p>
            <a:endParaRPr lang="en-US" sz="3200" b="1" dirty="0">
              <a:ln w="0"/>
              <a:latin typeface="Comic Sans MS" panose="030F0702030302020204" pitchFamily="66" charset="0"/>
            </a:endParaRPr>
          </a:p>
        </p:txBody>
      </p:sp>
      <p:sp>
        <p:nvSpPr>
          <p:cNvPr id="7" name="Rectangle: Rounded Corners 6">
            <a:extLst>
              <a:ext uri="{FF2B5EF4-FFF2-40B4-BE49-F238E27FC236}">
                <a16:creationId xmlns:a16="http://schemas.microsoft.com/office/drawing/2014/main" id="{70352D81-BB57-4DF4-9E5B-E5E471071ADE}"/>
              </a:ext>
            </a:extLst>
          </p:cNvPr>
          <p:cNvSpPr/>
          <p:nvPr/>
        </p:nvSpPr>
        <p:spPr>
          <a:xfrm>
            <a:off x="1197428" y="5551715"/>
            <a:ext cx="9797143" cy="569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 	./pox.py forwarding.l3_learning --</a:t>
            </a:r>
            <a:r>
              <a:rPr lang="en-US" sz="2000" b="1" dirty="0" err="1"/>
              <a:t>fakeways</a:t>
            </a:r>
            <a:r>
              <a:rPr lang="en-US" sz="2000" b="1" dirty="0"/>
              <a:t>=10.0.0.1,192.168.0.1</a:t>
            </a:r>
            <a:endParaRPr lang="en-US" sz="2000" dirty="0"/>
          </a:p>
        </p:txBody>
      </p:sp>
    </p:spTree>
    <p:extLst>
      <p:ext uri="{BB962C8B-B14F-4D97-AF65-F5344CB8AC3E}">
        <p14:creationId xmlns:p14="http://schemas.microsoft.com/office/powerpoint/2010/main" val="1268475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81EB30-E00D-4854-B813-F27F7598BF3D}"/>
              </a:ext>
            </a:extLst>
          </p:cNvPr>
          <p:cNvSpPr>
            <a:spLocks noGrp="1"/>
          </p:cNvSpPr>
          <p:nvPr>
            <p:ph type="title"/>
          </p:nvPr>
        </p:nvSpPr>
        <p:spPr>
          <a:xfrm>
            <a:off x="814728" y="561697"/>
            <a:ext cx="10571998" cy="970450"/>
          </a:xfrm>
        </p:spPr>
        <p:txBody>
          <a:bodyPr/>
          <a:lstStyle/>
          <a:p>
            <a:pPr algn="ctr"/>
            <a:r>
              <a:rPr lang="en-US" sz="8000" dirty="0" err="1">
                <a:ln w="0"/>
                <a:latin typeface="Comic Sans MS" panose="030F0702030302020204" pitchFamily="66" charset="0"/>
              </a:rPr>
              <a:t>F</a:t>
            </a:r>
            <a:r>
              <a:rPr lang="en-US" sz="8000" b="1" dirty="0" err="1">
                <a:ln w="0"/>
                <a:latin typeface="Comic Sans MS" panose="030F0702030302020204" pitchFamily="66" charset="0"/>
              </a:rPr>
              <a:t>orwarding.hub</a:t>
            </a:r>
            <a:endParaRPr lang="en-US" sz="8000" dirty="0">
              <a:latin typeface="Comic Sans MS" panose="030F0702030302020204" pitchFamily="66" charset="0"/>
            </a:endParaRPr>
          </a:p>
        </p:txBody>
      </p:sp>
      <p:sp>
        <p:nvSpPr>
          <p:cNvPr id="11" name="Text Placeholder 10">
            <a:extLst>
              <a:ext uri="{FF2B5EF4-FFF2-40B4-BE49-F238E27FC236}">
                <a16:creationId xmlns:a16="http://schemas.microsoft.com/office/drawing/2014/main" id="{6CF1B2C5-19B4-45B6-BE48-718E0960B963}"/>
              </a:ext>
            </a:extLst>
          </p:cNvPr>
          <p:cNvSpPr>
            <a:spLocks noGrp="1"/>
          </p:cNvSpPr>
          <p:nvPr>
            <p:ph type="body" idx="1"/>
          </p:nvPr>
        </p:nvSpPr>
        <p:spPr/>
        <p:txBody>
          <a:bodyPr/>
          <a:lstStyle/>
          <a:p>
            <a:r>
              <a:rPr lang="en-US" sz="2800" b="1" dirty="0">
                <a:ln w="0"/>
                <a:latin typeface="Comic Sans MS" panose="030F0702030302020204" pitchFamily="66" charset="0"/>
              </a:rPr>
              <a:t>Running Controller</a:t>
            </a:r>
          </a:p>
        </p:txBody>
      </p:sp>
      <p:sp>
        <p:nvSpPr>
          <p:cNvPr id="13" name="Text Placeholder 12">
            <a:extLst>
              <a:ext uri="{FF2B5EF4-FFF2-40B4-BE49-F238E27FC236}">
                <a16:creationId xmlns:a16="http://schemas.microsoft.com/office/drawing/2014/main" id="{75B3C4B6-1DFE-4EB1-840A-8FA8D00F3641}"/>
              </a:ext>
            </a:extLst>
          </p:cNvPr>
          <p:cNvSpPr>
            <a:spLocks noGrp="1"/>
          </p:cNvSpPr>
          <p:nvPr>
            <p:ph type="body" sz="quarter" idx="3"/>
          </p:nvPr>
        </p:nvSpPr>
        <p:spPr/>
        <p:txBody>
          <a:bodyPr/>
          <a:lstStyle/>
          <a:p>
            <a:r>
              <a:rPr lang="en-US" sz="2800" b="1" dirty="0">
                <a:ln w="0"/>
                <a:latin typeface="Comic Sans MS" panose="030F0702030302020204" pitchFamily="66" charset="0"/>
              </a:rPr>
              <a:t>Checking traffic</a:t>
            </a:r>
          </a:p>
        </p:txBody>
      </p:sp>
      <p:pic>
        <p:nvPicPr>
          <p:cNvPr id="6" name="Content Placeholder 5">
            <a:extLst>
              <a:ext uri="{FF2B5EF4-FFF2-40B4-BE49-F238E27FC236}">
                <a16:creationId xmlns:a16="http://schemas.microsoft.com/office/drawing/2014/main" id="{213FA355-9801-477F-8B6C-5FB8967D72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29208" y="2751137"/>
            <a:ext cx="5575377" cy="3867163"/>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A7F927C4-2060-448D-9085-73FCC4E9EB8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88074" y="2751137"/>
            <a:ext cx="5783101" cy="3865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4312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81EB30-E00D-4854-B813-F27F7598BF3D}"/>
              </a:ext>
            </a:extLst>
          </p:cNvPr>
          <p:cNvSpPr>
            <a:spLocks noGrp="1"/>
          </p:cNvSpPr>
          <p:nvPr>
            <p:ph type="title"/>
          </p:nvPr>
        </p:nvSpPr>
        <p:spPr>
          <a:xfrm>
            <a:off x="814728" y="561697"/>
            <a:ext cx="10571998" cy="970450"/>
          </a:xfrm>
        </p:spPr>
        <p:txBody>
          <a:bodyPr/>
          <a:lstStyle/>
          <a:p>
            <a:pPr algn="ctr"/>
            <a:r>
              <a:rPr lang="en-US" sz="7200" dirty="0">
                <a:latin typeface="Comic Sans MS" panose="030F0702030302020204" pitchFamily="66" charset="0"/>
              </a:rPr>
              <a:t>forwarding.l2_learning</a:t>
            </a:r>
          </a:p>
        </p:txBody>
      </p:sp>
      <p:sp>
        <p:nvSpPr>
          <p:cNvPr id="11" name="Text Placeholder 10">
            <a:extLst>
              <a:ext uri="{FF2B5EF4-FFF2-40B4-BE49-F238E27FC236}">
                <a16:creationId xmlns:a16="http://schemas.microsoft.com/office/drawing/2014/main" id="{6CF1B2C5-19B4-45B6-BE48-718E0960B963}"/>
              </a:ext>
            </a:extLst>
          </p:cNvPr>
          <p:cNvSpPr>
            <a:spLocks noGrp="1"/>
          </p:cNvSpPr>
          <p:nvPr>
            <p:ph type="body" idx="1"/>
          </p:nvPr>
        </p:nvSpPr>
        <p:spPr/>
        <p:txBody>
          <a:bodyPr/>
          <a:lstStyle/>
          <a:p>
            <a:r>
              <a:rPr lang="en-US" sz="2800" b="1" dirty="0">
                <a:ln w="0"/>
                <a:latin typeface="Comic Sans MS" panose="030F0702030302020204" pitchFamily="66" charset="0"/>
              </a:rPr>
              <a:t>Problem</a:t>
            </a:r>
          </a:p>
        </p:txBody>
      </p:sp>
      <p:sp>
        <p:nvSpPr>
          <p:cNvPr id="13" name="Text Placeholder 12">
            <a:extLst>
              <a:ext uri="{FF2B5EF4-FFF2-40B4-BE49-F238E27FC236}">
                <a16:creationId xmlns:a16="http://schemas.microsoft.com/office/drawing/2014/main" id="{75B3C4B6-1DFE-4EB1-840A-8FA8D00F3641}"/>
              </a:ext>
            </a:extLst>
          </p:cNvPr>
          <p:cNvSpPr>
            <a:spLocks noGrp="1"/>
          </p:cNvSpPr>
          <p:nvPr>
            <p:ph type="body" sz="quarter" idx="3"/>
          </p:nvPr>
        </p:nvSpPr>
        <p:spPr/>
        <p:txBody>
          <a:bodyPr/>
          <a:lstStyle/>
          <a:p>
            <a:r>
              <a:rPr lang="en-US" sz="2800" b="1" dirty="0">
                <a:ln w="0"/>
                <a:latin typeface="Comic Sans MS" panose="030F0702030302020204" pitchFamily="66" charset="0"/>
              </a:rPr>
              <a:t>Running Controller</a:t>
            </a:r>
          </a:p>
        </p:txBody>
      </p:sp>
      <p:pic>
        <p:nvPicPr>
          <p:cNvPr id="17" name="Content Placeholder 11">
            <a:extLst>
              <a:ext uri="{FF2B5EF4-FFF2-40B4-BE49-F238E27FC236}">
                <a16:creationId xmlns:a16="http://schemas.microsoft.com/office/drawing/2014/main" id="{8B8041A6-FE76-4F88-AE36-049F730B47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6215" y="2751138"/>
            <a:ext cx="5298370" cy="3290433"/>
          </a:xfrm>
          <a:prstGeom prst="rect">
            <a:avLst/>
          </a:prstGeom>
          <a:ln>
            <a:noFill/>
          </a:ln>
          <a:effectLst>
            <a:outerShdw blurRad="292100" dist="139700" dir="2700000" algn="tl" rotWithShape="0">
              <a:srgbClr val="333333">
                <a:alpha val="65000"/>
              </a:srgbClr>
            </a:outerShdw>
          </a:effectLst>
        </p:spPr>
      </p:pic>
      <p:pic>
        <p:nvPicPr>
          <p:cNvPr id="18" name="Content Placeholder 7">
            <a:extLst>
              <a:ext uri="{FF2B5EF4-FFF2-40B4-BE49-F238E27FC236}">
                <a16:creationId xmlns:a16="http://schemas.microsoft.com/office/drawing/2014/main" id="{D5E9A595-24A4-4753-B61D-83CC277C965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33457" y="2751137"/>
            <a:ext cx="5568043" cy="32904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0861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44420E4-59B0-4794-9A17-2A4E35624542}"/>
              </a:ext>
            </a:extLst>
          </p:cNvPr>
          <p:cNvSpPr>
            <a:spLocks noGrp="1"/>
          </p:cNvSpPr>
          <p:nvPr>
            <p:ph type="title"/>
          </p:nvPr>
        </p:nvSpPr>
        <p:spPr>
          <a:xfrm>
            <a:off x="1073150" y="996951"/>
            <a:ext cx="3547533" cy="1618396"/>
          </a:xfrm>
        </p:spPr>
        <p:txBody>
          <a:bodyPr/>
          <a:lstStyle/>
          <a:p>
            <a:pPr algn="ctr"/>
            <a:r>
              <a:rPr lang="en-US" sz="4400" dirty="0">
                <a:latin typeface="Comic Sans MS" panose="030F0702030302020204" pitchFamily="66" charset="0"/>
              </a:rPr>
              <a:t>forwarding.</a:t>
            </a:r>
            <a:br>
              <a:rPr lang="en-US" sz="4400" dirty="0">
                <a:latin typeface="Comic Sans MS" panose="030F0702030302020204" pitchFamily="66" charset="0"/>
              </a:rPr>
            </a:br>
            <a:r>
              <a:rPr lang="en-US" sz="4400" dirty="0">
                <a:latin typeface="Comic Sans MS" panose="030F0702030302020204" pitchFamily="66" charset="0"/>
              </a:rPr>
              <a:t>l2_learning</a:t>
            </a:r>
            <a:br>
              <a:rPr lang="en-US" sz="4400" dirty="0">
                <a:latin typeface="Comic Sans MS" panose="030F0702030302020204" pitchFamily="66" charset="0"/>
              </a:rPr>
            </a:br>
            <a:endParaRPr lang="en-US" sz="4400" dirty="0"/>
          </a:p>
        </p:txBody>
      </p:sp>
      <p:pic>
        <p:nvPicPr>
          <p:cNvPr id="11" name="Content Placeholder 10">
            <a:extLst>
              <a:ext uri="{FF2B5EF4-FFF2-40B4-BE49-F238E27FC236}">
                <a16:creationId xmlns:a16="http://schemas.microsoft.com/office/drawing/2014/main" id="{A35CCD19-635F-4B8C-9DFD-B91B70B10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1229" y="566236"/>
            <a:ext cx="6936349" cy="5115198"/>
          </a:xfrm>
          <a:prstGeom prst="rect">
            <a:avLst/>
          </a:prstGeom>
          <a:ln>
            <a:noFill/>
          </a:ln>
          <a:effectLst>
            <a:outerShdw blurRad="292100" dist="139700" dir="2700000" algn="tl" rotWithShape="0">
              <a:srgbClr val="333333">
                <a:alpha val="65000"/>
              </a:srgbClr>
            </a:outerShdw>
          </a:effectLst>
        </p:spPr>
      </p:pic>
      <p:sp>
        <p:nvSpPr>
          <p:cNvPr id="18" name="Text Placeholder 17">
            <a:extLst>
              <a:ext uri="{FF2B5EF4-FFF2-40B4-BE49-F238E27FC236}">
                <a16:creationId xmlns:a16="http://schemas.microsoft.com/office/drawing/2014/main" id="{50F1D1DB-8958-403E-B557-65380794F46B}"/>
              </a:ext>
            </a:extLst>
          </p:cNvPr>
          <p:cNvSpPr>
            <a:spLocks noGrp="1"/>
          </p:cNvSpPr>
          <p:nvPr>
            <p:ph type="body" sz="half" idx="2"/>
          </p:nvPr>
        </p:nvSpPr>
        <p:spPr>
          <a:xfrm>
            <a:off x="1073150" y="1934167"/>
            <a:ext cx="3547533" cy="3600311"/>
          </a:xfrm>
        </p:spPr>
        <p:txBody>
          <a:bodyPr>
            <a:normAutofit/>
          </a:bodyPr>
          <a:lstStyle/>
          <a:p>
            <a:r>
              <a:rPr lang="en-US" sz="3200" b="1" dirty="0">
                <a:ln w="0"/>
                <a:latin typeface="Comic Sans MS" panose="030F0702030302020204" pitchFamily="66" charset="0"/>
              </a:rPr>
              <a:t>This component makes OpenFlow switches act as a type of L2 learning switch</a:t>
            </a:r>
          </a:p>
        </p:txBody>
      </p:sp>
    </p:spTree>
    <p:extLst>
      <p:ext uri="{BB962C8B-B14F-4D97-AF65-F5344CB8AC3E}">
        <p14:creationId xmlns:p14="http://schemas.microsoft.com/office/powerpoint/2010/main" val="101206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8093C9-FA0A-406A-9660-5C23F4B1E259}"/>
              </a:ext>
            </a:extLst>
          </p:cNvPr>
          <p:cNvSpPr>
            <a:spLocks noGrp="1"/>
          </p:cNvSpPr>
          <p:nvPr>
            <p:ph type="title"/>
          </p:nvPr>
        </p:nvSpPr>
        <p:spPr>
          <a:xfrm>
            <a:off x="810000" y="447188"/>
            <a:ext cx="10571998" cy="970450"/>
          </a:xfrm>
        </p:spPr>
        <p:txBody>
          <a:bodyPr/>
          <a:lstStyle/>
          <a:p>
            <a:r>
              <a:rPr lang="en-US" sz="6600" dirty="0">
                <a:ln w="0"/>
                <a:solidFill>
                  <a:schemeClr val="bg1"/>
                </a:solidFill>
                <a:latin typeface="Comic Sans MS" panose="030F0702030302020204" pitchFamily="66" charset="0"/>
              </a:rPr>
              <a:t> Making Custom Topology</a:t>
            </a:r>
          </a:p>
        </p:txBody>
      </p:sp>
      <p:pic>
        <p:nvPicPr>
          <p:cNvPr id="6" name="Content Placeholder 17">
            <a:extLst>
              <a:ext uri="{FF2B5EF4-FFF2-40B4-BE49-F238E27FC236}">
                <a16:creationId xmlns:a16="http://schemas.microsoft.com/office/drawing/2014/main" id="{A3908B1A-9DB9-4916-83BE-279D814B3D2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6591" y="2287816"/>
            <a:ext cx="5404230" cy="4015014"/>
          </a:xfrm>
          <a:prstGeom prst="rect">
            <a:avLst/>
          </a:prstGeom>
          <a:ln>
            <a:noFill/>
          </a:ln>
          <a:effectLst>
            <a:outerShdw blurRad="292100" dist="139700" dir="2700000" algn="tl" rotWithShape="0">
              <a:srgbClr val="333333">
                <a:alpha val="65000"/>
              </a:srgbClr>
            </a:outerShdw>
          </a:effectLst>
        </p:spPr>
      </p:pic>
      <p:pic>
        <p:nvPicPr>
          <p:cNvPr id="7" name="Content Placeholder 19">
            <a:extLst>
              <a:ext uri="{FF2B5EF4-FFF2-40B4-BE49-F238E27FC236}">
                <a16:creationId xmlns:a16="http://schemas.microsoft.com/office/drawing/2014/main" id="{56FF15FB-C031-403B-959F-A93AFD41021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8244" y="2287816"/>
            <a:ext cx="5404229" cy="40150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7521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879B-C977-428B-8BBB-82FB47DA0876}"/>
              </a:ext>
            </a:extLst>
          </p:cNvPr>
          <p:cNvSpPr>
            <a:spLocks noGrp="1"/>
          </p:cNvSpPr>
          <p:nvPr>
            <p:ph type="title"/>
          </p:nvPr>
        </p:nvSpPr>
        <p:spPr>
          <a:xfrm>
            <a:off x="810000" y="495314"/>
            <a:ext cx="10571998" cy="970450"/>
          </a:xfrm>
        </p:spPr>
        <p:txBody>
          <a:bodyPr/>
          <a:lstStyle/>
          <a:p>
            <a:pPr algn="ctr"/>
            <a:r>
              <a:rPr lang="en-US" sz="7200" dirty="0">
                <a:latin typeface="Comic Sans MS" panose="030F0702030302020204" pitchFamily="66" charset="0"/>
              </a:rPr>
              <a:t>Network Types</a:t>
            </a:r>
          </a:p>
        </p:txBody>
      </p:sp>
      <p:sp>
        <p:nvSpPr>
          <p:cNvPr id="5" name="Rectangle: Rounded Corners 4">
            <a:extLst>
              <a:ext uri="{FF2B5EF4-FFF2-40B4-BE49-F238E27FC236}">
                <a16:creationId xmlns:a16="http://schemas.microsoft.com/office/drawing/2014/main" id="{61DF647C-FE15-4201-A8D6-0B7428464C1B}"/>
              </a:ext>
            </a:extLst>
          </p:cNvPr>
          <p:cNvSpPr/>
          <p:nvPr/>
        </p:nvSpPr>
        <p:spPr>
          <a:xfrm>
            <a:off x="669758" y="2951743"/>
            <a:ext cx="2939716" cy="131545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800" b="1" dirty="0">
                <a:solidFill>
                  <a:schemeClr val="bg1"/>
                </a:solidFill>
                <a:effectLst/>
                <a:latin typeface="Comic Sans MS" panose="030F0702030302020204" pitchFamily="66" charset="0"/>
                <a:ea typeface="Times New Roman" panose="02020603050405020304" pitchFamily="18" charset="0"/>
              </a:rPr>
              <a:t>LAN</a:t>
            </a:r>
            <a:r>
              <a:rPr lang="en-US" sz="1800" b="1" dirty="0">
                <a:solidFill>
                  <a:srgbClr val="000000"/>
                </a:solidFill>
                <a:effectLst/>
                <a:latin typeface="Arial" panose="020B0604020202020204" pitchFamily="34" charset="0"/>
                <a:ea typeface="Times New Roman" panose="02020603050405020304" pitchFamily="18" charset="0"/>
              </a:rPr>
              <a:t> </a:t>
            </a:r>
            <a:endParaRPr lang="en-US" dirty="0"/>
          </a:p>
        </p:txBody>
      </p:sp>
      <p:sp>
        <p:nvSpPr>
          <p:cNvPr id="7" name="Rectangle: Rounded Corners 6">
            <a:extLst>
              <a:ext uri="{FF2B5EF4-FFF2-40B4-BE49-F238E27FC236}">
                <a16:creationId xmlns:a16="http://schemas.microsoft.com/office/drawing/2014/main" id="{F554DF1D-A10F-4832-BD9C-E0083610CA31}"/>
              </a:ext>
            </a:extLst>
          </p:cNvPr>
          <p:cNvSpPr/>
          <p:nvPr/>
        </p:nvSpPr>
        <p:spPr>
          <a:xfrm>
            <a:off x="3156284" y="4539912"/>
            <a:ext cx="2939716" cy="131545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0" lang="en-US" sz="4800" b="1" i="0" u="none" strike="noStrike" kern="1200" cap="none" spc="0" normalizeH="0" baseline="0" noProof="0" dirty="0">
                <a:ln>
                  <a:noFill/>
                </a:ln>
                <a:solidFill>
                  <a:prstClr val="white"/>
                </a:solidFill>
                <a:effectLst/>
                <a:uLnTx/>
                <a:uFillTx/>
                <a:latin typeface="Comic Sans MS" panose="030F0702030302020204" pitchFamily="66" charset="0"/>
                <a:ea typeface="Times New Roman" panose="02020603050405020304" pitchFamily="18" charset="0"/>
                <a:cs typeface="+mn-cs"/>
              </a:rPr>
              <a:t>MAN</a:t>
            </a:r>
            <a:endParaRPr lang="en-US" dirty="0"/>
          </a:p>
        </p:txBody>
      </p:sp>
      <p:sp>
        <p:nvSpPr>
          <p:cNvPr id="9" name="Rectangle: Rounded Corners 8">
            <a:extLst>
              <a:ext uri="{FF2B5EF4-FFF2-40B4-BE49-F238E27FC236}">
                <a16:creationId xmlns:a16="http://schemas.microsoft.com/office/drawing/2014/main" id="{DB4CCAF6-E96A-417A-959E-C6671B1FBDFF}"/>
              </a:ext>
            </a:extLst>
          </p:cNvPr>
          <p:cNvSpPr/>
          <p:nvPr/>
        </p:nvSpPr>
        <p:spPr>
          <a:xfrm>
            <a:off x="5853362" y="2951743"/>
            <a:ext cx="2939716" cy="131545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0" lang="en-US" sz="4800" b="1" i="0" u="none" strike="noStrike" kern="1200" cap="none" spc="0" normalizeH="0" baseline="0" noProof="0" dirty="0">
                <a:ln>
                  <a:noFill/>
                </a:ln>
                <a:solidFill>
                  <a:prstClr val="white"/>
                </a:solidFill>
                <a:effectLst/>
                <a:uLnTx/>
                <a:uFillTx/>
                <a:latin typeface="Comic Sans MS" panose="030F0702030302020204" pitchFamily="66" charset="0"/>
                <a:ea typeface="Times New Roman" panose="02020603050405020304" pitchFamily="18" charset="0"/>
                <a:cs typeface="+mn-cs"/>
              </a:rPr>
              <a:t>WAN</a:t>
            </a:r>
            <a:endParaRPr lang="en-US" dirty="0"/>
          </a:p>
        </p:txBody>
      </p:sp>
      <p:sp>
        <p:nvSpPr>
          <p:cNvPr id="11" name="Rectangle: Rounded Corners 10">
            <a:extLst>
              <a:ext uri="{FF2B5EF4-FFF2-40B4-BE49-F238E27FC236}">
                <a16:creationId xmlns:a16="http://schemas.microsoft.com/office/drawing/2014/main" id="{923E4483-3D99-4553-9882-DD477E23EF21}"/>
              </a:ext>
            </a:extLst>
          </p:cNvPr>
          <p:cNvSpPr/>
          <p:nvPr/>
        </p:nvSpPr>
        <p:spPr>
          <a:xfrm>
            <a:off x="8442282" y="4539913"/>
            <a:ext cx="2939716" cy="131545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0" lang="en-US" sz="4800" b="1" i="0" u="none" strike="noStrike" kern="1200" cap="none" spc="0" normalizeH="0" baseline="0" noProof="0" dirty="0">
                <a:ln>
                  <a:noFill/>
                </a:ln>
                <a:solidFill>
                  <a:prstClr val="white"/>
                </a:solidFill>
                <a:effectLst/>
                <a:uLnTx/>
                <a:uFillTx/>
                <a:latin typeface="Comic Sans MS" panose="030F0702030302020204" pitchFamily="66" charset="0"/>
                <a:ea typeface="Times New Roman" panose="02020603050405020304" pitchFamily="18" charset="0"/>
                <a:cs typeface="+mn-cs"/>
              </a:rPr>
              <a:t>VPN</a:t>
            </a:r>
            <a:endParaRPr lang="en-US" dirty="0"/>
          </a:p>
        </p:txBody>
      </p:sp>
    </p:spTree>
    <p:extLst>
      <p:ext uri="{BB962C8B-B14F-4D97-AF65-F5344CB8AC3E}">
        <p14:creationId xmlns:p14="http://schemas.microsoft.com/office/powerpoint/2010/main" val="526319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640F3-AE8A-4E4E-AA94-535BDF327C6F}"/>
              </a:ext>
            </a:extLst>
          </p:cNvPr>
          <p:cNvSpPr>
            <a:spLocks noGrp="1"/>
          </p:cNvSpPr>
          <p:nvPr>
            <p:ph type="title"/>
          </p:nvPr>
        </p:nvSpPr>
        <p:spPr>
          <a:xfrm>
            <a:off x="1" y="447188"/>
            <a:ext cx="12540342" cy="970450"/>
          </a:xfrm>
        </p:spPr>
        <p:txBody>
          <a:bodyPr/>
          <a:lstStyle/>
          <a:p>
            <a:pPr algn="ctr"/>
            <a:r>
              <a:rPr lang="en-US" sz="3600" dirty="0">
                <a:ln w="0"/>
                <a:solidFill>
                  <a:schemeClr val="bg1"/>
                </a:solidFill>
                <a:latin typeface="Comic Sans MS" panose="030F0702030302020204" pitchFamily="66" charset="0"/>
              </a:rPr>
              <a:t>Load Balancing, How The System works ?</a:t>
            </a:r>
          </a:p>
        </p:txBody>
      </p:sp>
      <p:pic>
        <p:nvPicPr>
          <p:cNvPr id="10" name="Content Placeholder 7">
            <a:extLst>
              <a:ext uri="{FF2B5EF4-FFF2-40B4-BE49-F238E27FC236}">
                <a16:creationId xmlns:a16="http://schemas.microsoft.com/office/drawing/2014/main" id="{BC77D500-70F2-4292-A324-01B3811A6326}"/>
              </a:ext>
            </a:extLst>
          </p:cNvPr>
          <p:cNvPicPr>
            <a:picLocks noGrp="1" noChangeAspect="1"/>
          </p:cNvPicPr>
          <p:nvPr>
            <p:ph sz="half" idx="1"/>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49176"/>
          <a:stretch/>
        </p:blipFill>
        <p:spPr>
          <a:xfrm>
            <a:off x="375558" y="2320259"/>
            <a:ext cx="5628368" cy="3770299"/>
          </a:xfrm>
        </p:spPr>
      </p:pic>
      <p:pic>
        <p:nvPicPr>
          <p:cNvPr id="11" name="image6.png">
            <a:extLst>
              <a:ext uri="{FF2B5EF4-FFF2-40B4-BE49-F238E27FC236}">
                <a16:creationId xmlns:a16="http://schemas.microsoft.com/office/drawing/2014/main" id="{0C899839-2A3F-4BD3-93F5-9C13039F4662}"/>
              </a:ext>
            </a:extLst>
          </p:cNvPr>
          <p:cNvPicPr>
            <a:picLocks noGrp="1"/>
          </p:cNvPicPr>
          <p:nvPr>
            <p:ph sz="half" idx="2"/>
          </p:nvPr>
        </p:nvPicPr>
        <p:blipFill>
          <a:blip r:embed="rId3"/>
          <a:srcRect r="668" b="10085"/>
          <a:stretch>
            <a:fillRect/>
          </a:stretch>
        </p:blipFill>
        <p:spPr>
          <a:xfrm>
            <a:off x="6188074" y="2320259"/>
            <a:ext cx="5628367" cy="3810639"/>
          </a:xfrm>
          <a:prstGeom prst="rect">
            <a:avLst/>
          </a:prstGeom>
          <a:ln/>
        </p:spPr>
      </p:pic>
    </p:spTree>
    <p:extLst>
      <p:ext uri="{BB962C8B-B14F-4D97-AF65-F5344CB8AC3E}">
        <p14:creationId xmlns:p14="http://schemas.microsoft.com/office/powerpoint/2010/main" val="3080339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852F24-78DA-4A0A-A6E2-04F2EE3D6E4F}"/>
              </a:ext>
            </a:extLst>
          </p:cNvPr>
          <p:cNvSpPr>
            <a:spLocks noGrp="1"/>
          </p:cNvSpPr>
          <p:nvPr>
            <p:ph type="title"/>
          </p:nvPr>
        </p:nvSpPr>
        <p:spPr/>
        <p:txBody>
          <a:bodyPr/>
          <a:lstStyle/>
          <a:p>
            <a:pPr algn="ctr"/>
            <a:r>
              <a:rPr lang="en-US" sz="6000" dirty="0">
                <a:ln w="0"/>
                <a:solidFill>
                  <a:schemeClr val="bg1"/>
                </a:solidFill>
                <a:latin typeface="Comic Sans MS" panose="030F0702030302020204" pitchFamily="66" charset="0"/>
              </a:rPr>
              <a:t>Load balancing algorithms</a:t>
            </a:r>
            <a:endParaRPr lang="en-US" sz="9600" dirty="0">
              <a:ln w="0"/>
              <a:solidFill>
                <a:schemeClr val="bg1"/>
              </a:solidFill>
              <a:latin typeface="Comic Sans MS" panose="030F0702030302020204" pitchFamily="66" charset="0"/>
            </a:endParaRPr>
          </a:p>
        </p:txBody>
      </p:sp>
      <p:sp>
        <p:nvSpPr>
          <p:cNvPr id="9" name="Content Placeholder 8">
            <a:extLst>
              <a:ext uri="{FF2B5EF4-FFF2-40B4-BE49-F238E27FC236}">
                <a16:creationId xmlns:a16="http://schemas.microsoft.com/office/drawing/2014/main" id="{DB65DE4F-A674-457D-ADB2-753C1A1A08F4}"/>
              </a:ext>
            </a:extLst>
          </p:cNvPr>
          <p:cNvSpPr>
            <a:spLocks noGrp="1"/>
          </p:cNvSpPr>
          <p:nvPr>
            <p:ph idx="1"/>
          </p:nvPr>
        </p:nvSpPr>
        <p:spPr>
          <a:xfrm>
            <a:off x="228600" y="2222287"/>
            <a:ext cx="11609614" cy="4188525"/>
          </a:xfrm>
        </p:spPr>
        <p:txBody>
          <a:bodyPr>
            <a:normAutofit/>
          </a:bodyPr>
          <a:lstStyle/>
          <a:p>
            <a:pPr>
              <a:buFont typeface="Arial" panose="020B0604020202020204" pitchFamily="34" charset="0"/>
              <a:buChar char="•"/>
            </a:pPr>
            <a:r>
              <a:rPr lang="en-US" sz="3200" b="1" dirty="0">
                <a:ln w="0"/>
                <a:latin typeface="Comic Sans MS" panose="030F0702030302020204" pitchFamily="66" charset="0"/>
              </a:rPr>
              <a:t>Random-based: </a:t>
            </a:r>
            <a:r>
              <a:rPr lang="en-US" sz="3200" dirty="0">
                <a:ln w="0"/>
                <a:latin typeface="Comic Sans MS" panose="030F0702030302020204" pitchFamily="66" charset="0"/>
              </a:rPr>
              <a:t>The controller selects one server randomly from the available servers for each request.</a:t>
            </a:r>
          </a:p>
          <a:p>
            <a:pPr>
              <a:buFont typeface="Arial" panose="020B0604020202020204" pitchFamily="34" charset="0"/>
              <a:buChar char="•"/>
            </a:pPr>
            <a:r>
              <a:rPr lang="en-US" sz="3200" b="1" dirty="0">
                <a:ln w="0"/>
                <a:latin typeface="Comic Sans MS" panose="030F0702030302020204" pitchFamily="66" charset="0"/>
              </a:rPr>
              <a:t>Round-robin: </a:t>
            </a:r>
            <a:r>
              <a:rPr lang="en-US" sz="3200" dirty="0">
                <a:ln w="0"/>
                <a:latin typeface="Comic Sans MS" panose="030F0702030302020204" pitchFamily="66" charset="0"/>
              </a:rPr>
              <a:t>This technique distributes the requests among the servers in a sequential manner. </a:t>
            </a:r>
          </a:p>
          <a:p>
            <a:pPr>
              <a:buFont typeface="Arial" panose="020B0604020202020204" pitchFamily="34" charset="0"/>
              <a:buChar char="•"/>
            </a:pPr>
            <a:r>
              <a:rPr lang="en-US" sz="3200" b="1" dirty="0">
                <a:ln w="0"/>
                <a:latin typeface="Comic Sans MS" panose="030F0702030302020204" pitchFamily="66" charset="0"/>
              </a:rPr>
              <a:t>Connections-based: </a:t>
            </a:r>
            <a:r>
              <a:rPr lang="en-US" sz="3200" dirty="0">
                <a:ln w="0"/>
                <a:latin typeface="Comic Sans MS" panose="030F0702030302020204" pitchFamily="66" charset="0"/>
              </a:rPr>
              <a:t>This algorithm chooses the server based on minimum active connections. </a:t>
            </a:r>
          </a:p>
        </p:txBody>
      </p:sp>
    </p:spTree>
    <p:extLst>
      <p:ext uri="{BB962C8B-B14F-4D97-AF65-F5344CB8AC3E}">
        <p14:creationId xmlns:p14="http://schemas.microsoft.com/office/powerpoint/2010/main" val="22944982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104031-640E-4818-A826-8E92E7787EE4}"/>
              </a:ext>
            </a:extLst>
          </p:cNvPr>
          <p:cNvSpPr>
            <a:spLocks noGrp="1"/>
          </p:cNvSpPr>
          <p:nvPr>
            <p:ph type="body" idx="1"/>
          </p:nvPr>
        </p:nvSpPr>
        <p:spPr>
          <a:xfrm>
            <a:off x="537142" y="2223860"/>
            <a:ext cx="5189857" cy="576262"/>
          </a:xfrm>
        </p:spPr>
        <p:txBody>
          <a:bodyPr/>
          <a:lstStyle/>
          <a:p>
            <a:r>
              <a:rPr lang="en-US" sz="3200" b="1" dirty="0">
                <a:ln w="0"/>
                <a:latin typeface="Comic Sans MS" panose="030F0702030302020204" pitchFamily="66" charset="0"/>
              </a:rPr>
              <a:t>Step 1</a:t>
            </a:r>
          </a:p>
        </p:txBody>
      </p:sp>
      <p:sp>
        <p:nvSpPr>
          <p:cNvPr id="5" name="Text Placeholder 4">
            <a:extLst>
              <a:ext uri="{FF2B5EF4-FFF2-40B4-BE49-F238E27FC236}">
                <a16:creationId xmlns:a16="http://schemas.microsoft.com/office/drawing/2014/main" id="{E300EC2E-F5FE-468A-BAE1-ABE3A760CBE6}"/>
              </a:ext>
            </a:extLst>
          </p:cNvPr>
          <p:cNvSpPr>
            <a:spLocks noGrp="1"/>
          </p:cNvSpPr>
          <p:nvPr>
            <p:ph type="body" sz="quarter" idx="3"/>
          </p:nvPr>
        </p:nvSpPr>
        <p:spPr>
          <a:xfrm>
            <a:off x="5909829" y="2223860"/>
            <a:ext cx="5194583" cy="576262"/>
          </a:xfrm>
        </p:spPr>
        <p:txBody>
          <a:bodyPr/>
          <a:lstStyle/>
          <a:p>
            <a:r>
              <a:rPr lang="en-US" sz="3200" b="1" dirty="0">
                <a:ln w="0"/>
                <a:latin typeface="Comic Sans MS" panose="030F0702030302020204" pitchFamily="66" charset="0"/>
              </a:rPr>
              <a:t>Step 2</a:t>
            </a:r>
          </a:p>
        </p:txBody>
      </p:sp>
      <p:pic>
        <p:nvPicPr>
          <p:cNvPr id="7" name="Content Placeholder 4">
            <a:extLst>
              <a:ext uri="{FF2B5EF4-FFF2-40B4-BE49-F238E27FC236}">
                <a16:creationId xmlns:a16="http://schemas.microsoft.com/office/drawing/2014/main" id="{5EFA55FD-C051-4BA0-BDBB-358B29344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3158" y="2946172"/>
            <a:ext cx="5781142" cy="3634242"/>
          </a:xfrm>
          <a:prstGeom prst="rect">
            <a:avLst/>
          </a:prstGeom>
          <a:ln>
            <a:noFill/>
          </a:ln>
          <a:effectLst>
            <a:outerShdw blurRad="292100" dist="139700" dir="2700000" algn="tl" rotWithShape="0">
              <a:srgbClr val="333333">
                <a:alpha val="65000"/>
              </a:srgbClr>
            </a:outerShdw>
          </a:effectLst>
        </p:spPr>
      </p:pic>
      <p:pic>
        <p:nvPicPr>
          <p:cNvPr id="11" name="Content Placeholder 4">
            <a:extLst>
              <a:ext uri="{FF2B5EF4-FFF2-40B4-BE49-F238E27FC236}">
                <a16:creationId xmlns:a16="http://schemas.microsoft.com/office/drawing/2014/main" id="{7A6A5E09-5274-4DEE-83A9-C1E60E22ACC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92141" y="2946173"/>
            <a:ext cx="5776702" cy="3634242"/>
          </a:xfrm>
          <a:prstGeom prst="rect">
            <a:avLst/>
          </a:prstGeom>
          <a:ln>
            <a:noFill/>
          </a:ln>
          <a:effectLst>
            <a:outerShdw blurRad="292100" dist="139700" dir="2700000" algn="tl" rotWithShape="0">
              <a:srgbClr val="333333">
                <a:alpha val="65000"/>
              </a:srgbClr>
            </a:outerShdw>
          </a:effectLst>
        </p:spPr>
      </p:pic>
      <p:sp>
        <p:nvSpPr>
          <p:cNvPr id="14" name="Title 1">
            <a:extLst>
              <a:ext uri="{FF2B5EF4-FFF2-40B4-BE49-F238E27FC236}">
                <a16:creationId xmlns:a16="http://schemas.microsoft.com/office/drawing/2014/main" id="{17242027-DC1E-451F-A0B6-85137488EC2C}"/>
              </a:ext>
            </a:extLst>
          </p:cNvPr>
          <p:cNvSpPr txBox="1">
            <a:spLocks/>
          </p:cNvSpPr>
          <p:nvPr/>
        </p:nvSpPr>
        <p:spPr>
          <a:xfrm>
            <a:off x="962400" y="5995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000" dirty="0">
                <a:ln w="0"/>
                <a:solidFill>
                  <a:schemeClr val="bg1"/>
                </a:solidFill>
                <a:latin typeface="Comic Sans MS" panose="030F0702030302020204" pitchFamily="66" charset="0"/>
              </a:rPr>
              <a:t>Load Balancing Algorithms</a:t>
            </a:r>
          </a:p>
        </p:txBody>
      </p:sp>
    </p:spTree>
    <p:extLst>
      <p:ext uri="{BB962C8B-B14F-4D97-AF65-F5344CB8AC3E}">
        <p14:creationId xmlns:p14="http://schemas.microsoft.com/office/powerpoint/2010/main" val="1383242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76EB24B-0558-4F56-A269-948E1BCB56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8472" y="2846536"/>
            <a:ext cx="5715454" cy="3750207"/>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D95D3C04-0440-4656-9154-FA5720DCF2B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88075" y="2845197"/>
            <a:ext cx="5715454" cy="3750206"/>
          </a:xfrm>
          <a:prstGeom prst="rect">
            <a:avLst/>
          </a:prstGeom>
          <a:ln>
            <a:noFill/>
          </a:ln>
          <a:effectLst>
            <a:outerShdw blurRad="292100" dist="139700" dir="2700000" algn="tl" rotWithShape="0">
              <a:srgbClr val="333333">
                <a:alpha val="65000"/>
              </a:srgbClr>
            </a:outerShdw>
          </a:effectLst>
        </p:spPr>
      </p:pic>
      <p:sp>
        <p:nvSpPr>
          <p:cNvPr id="11" name="Title 1">
            <a:extLst>
              <a:ext uri="{FF2B5EF4-FFF2-40B4-BE49-F238E27FC236}">
                <a16:creationId xmlns:a16="http://schemas.microsoft.com/office/drawing/2014/main" id="{D816B41C-B5D1-49D5-80DF-554F3805702D}"/>
              </a:ext>
            </a:extLst>
          </p:cNvPr>
          <p:cNvSpPr>
            <a:spLocks noGrp="1"/>
          </p:cNvSpPr>
          <p:nvPr>
            <p:ph type="title"/>
          </p:nvPr>
        </p:nvSpPr>
        <p:spPr>
          <a:xfrm>
            <a:off x="902076" y="626802"/>
            <a:ext cx="10571998" cy="970450"/>
          </a:xfrm>
        </p:spPr>
        <p:txBody>
          <a:bodyPr/>
          <a:lstStyle/>
          <a:p>
            <a:pPr algn="ctr"/>
            <a:r>
              <a:rPr lang="en-US" sz="6000" dirty="0">
                <a:ln w="0"/>
                <a:solidFill>
                  <a:schemeClr val="bg1"/>
                </a:solidFill>
                <a:latin typeface="Comic Sans MS" panose="030F0702030302020204" pitchFamily="66" charset="0"/>
              </a:rPr>
              <a:t>Load Balancing Algorithms</a:t>
            </a:r>
          </a:p>
        </p:txBody>
      </p:sp>
      <p:sp>
        <p:nvSpPr>
          <p:cNvPr id="16" name="Text Placeholder 2">
            <a:extLst>
              <a:ext uri="{FF2B5EF4-FFF2-40B4-BE49-F238E27FC236}">
                <a16:creationId xmlns:a16="http://schemas.microsoft.com/office/drawing/2014/main" id="{CD50E1FC-4AF4-4085-BB54-03ADE4345D76}"/>
              </a:ext>
            </a:extLst>
          </p:cNvPr>
          <p:cNvSpPr>
            <a:spLocks noGrp="1"/>
          </p:cNvSpPr>
          <p:nvPr>
            <p:ph type="body" idx="1"/>
          </p:nvPr>
        </p:nvSpPr>
        <p:spPr>
          <a:xfrm>
            <a:off x="537142" y="2223860"/>
            <a:ext cx="5189857" cy="576262"/>
          </a:xfrm>
        </p:spPr>
        <p:txBody>
          <a:bodyPr/>
          <a:lstStyle/>
          <a:p>
            <a:r>
              <a:rPr lang="en-US" sz="3200" b="1" dirty="0">
                <a:ln w="0"/>
                <a:latin typeface="Comic Sans MS" panose="030F0702030302020204" pitchFamily="66" charset="0"/>
              </a:rPr>
              <a:t>Step 3</a:t>
            </a:r>
          </a:p>
        </p:txBody>
      </p:sp>
      <p:sp>
        <p:nvSpPr>
          <p:cNvPr id="17" name="Text Placeholder 4">
            <a:extLst>
              <a:ext uri="{FF2B5EF4-FFF2-40B4-BE49-F238E27FC236}">
                <a16:creationId xmlns:a16="http://schemas.microsoft.com/office/drawing/2014/main" id="{997E455B-CAA8-4475-9E3C-20EDFCC13A39}"/>
              </a:ext>
            </a:extLst>
          </p:cNvPr>
          <p:cNvSpPr>
            <a:spLocks noGrp="1"/>
          </p:cNvSpPr>
          <p:nvPr>
            <p:ph type="body" sz="quarter" idx="3"/>
          </p:nvPr>
        </p:nvSpPr>
        <p:spPr>
          <a:xfrm>
            <a:off x="5909829" y="2223860"/>
            <a:ext cx="5194583" cy="576262"/>
          </a:xfrm>
        </p:spPr>
        <p:txBody>
          <a:bodyPr/>
          <a:lstStyle/>
          <a:p>
            <a:r>
              <a:rPr lang="en-US" sz="3200" b="1" dirty="0">
                <a:ln w="0"/>
                <a:latin typeface="Comic Sans MS" panose="030F0702030302020204" pitchFamily="66" charset="0"/>
              </a:rPr>
              <a:t>Step 4</a:t>
            </a:r>
          </a:p>
        </p:txBody>
      </p:sp>
    </p:spTree>
    <p:extLst>
      <p:ext uri="{BB962C8B-B14F-4D97-AF65-F5344CB8AC3E}">
        <p14:creationId xmlns:p14="http://schemas.microsoft.com/office/powerpoint/2010/main" val="3062416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BB576B-F9D9-4B2F-B465-349AABBE7B58}"/>
              </a:ext>
            </a:extLst>
          </p:cNvPr>
          <p:cNvSpPr>
            <a:spLocks noGrp="1"/>
          </p:cNvSpPr>
          <p:nvPr>
            <p:ph type="title"/>
          </p:nvPr>
        </p:nvSpPr>
        <p:spPr>
          <a:xfrm>
            <a:off x="1073151" y="16879"/>
            <a:ext cx="3547533" cy="1618396"/>
          </a:xfrm>
        </p:spPr>
        <p:txBody>
          <a:bodyPr/>
          <a:lstStyle/>
          <a:p>
            <a:r>
              <a:rPr lang="en-US" sz="4400" dirty="0">
                <a:ln w="0"/>
                <a:solidFill>
                  <a:schemeClr val="bg1"/>
                </a:solidFill>
                <a:latin typeface="Comic Sans MS" panose="030F0702030302020204" pitchFamily="66" charset="0"/>
              </a:rPr>
              <a:t>Round Robin</a:t>
            </a:r>
          </a:p>
        </p:txBody>
      </p:sp>
      <p:sp>
        <p:nvSpPr>
          <p:cNvPr id="9" name="Text Placeholder 8">
            <a:extLst>
              <a:ext uri="{FF2B5EF4-FFF2-40B4-BE49-F238E27FC236}">
                <a16:creationId xmlns:a16="http://schemas.microsoft.com/office/drawing/2014/main" id="{52BC6D01-B83F-4ABC-81BE-2A2BCC83DD3B}"/>
              </a:ext>
            </a:extLst>
          </p:cNvPr>
          <p:cNvSpPr>
            <a:spLocks noGrp="1"/>
          </p:cNvSpPr>
          <p:nvPr>
            <p:ph type="body" sz="half" idx="2"/>
          </p:nvPr>
        </p:nvSpPr>
        <p:spPr>
          <a:xfrm>
            <a:off x="1073151" y="2260737"/>
            <a:ext cx="3547533" cy="3600311"/>
          </a:xfrm>
        </p:spPr>
        <p:txBody>
          <a:bodyPr>
            <a:normAutofit/>
          </a:bodyPr>
          <a:lstStyle/>
          <a:p>
            <a:pPr marL="285750" indent="-285750">
              <a:buFont typeface="Arial" panose="020B0604020202020204" pitchFamily="34" charset="0"/>
              <a:buChar char="•"/>
            </a:pPr>
            <a:r>
              <a:rPr lang="en-US" sz="1600" b="1" dirty="0">
                <a:latin typeface="Comic Sans MS" panose="030F0702030302020204" pitchFamily="66" charset="0"/>
              </a:rPr>
              <a:t>Weighted round robin: </a:t>
            </a:r>
          </a:p>
          <a:p>
            <a:r>
              <a:rPr lang="en-US" sz="1600" b="1" dirty="0">
                <a:latin typeface="Comic Sans MS" panose="030F0702030302020204" pitchFamily="66" charset="0"/>
              </a:rPr>
              <a:t>It can be used effectively for a cluster of unidentical servers as each server is assigned a weight based on its structure and efficiency. </a:t>
            </a:r>
          </a:p>
          <a:p>
            <a:pPr marL="285750" indent="-285750">
              <a:buFont typeface="Arial" panose="020B0604020202020204" pitchFamily="34" charset="0"/>
              <a:buChar char="•"/>
            </a:pPr>
            <a:r>
              <a:rPr lang="en-US" sz="1600" b="1" dirty="0">
                <a:latin typeface="Comic Sans MS" panose="030F0702030302020204" pitchFamily="66" charset="0"/>
              </a:rPr>
              <a:t>Dynamic round robin: </a:t>
            </a:r>
          </a:p>
          <a:p>
            <a:r>
              <a:rPr lang="en-US" sz="1600" b="1" dirty="0">
                <a:latin typeface="Comic Sans MS" panose="030F0702030302020204" pitchFamily="66" charset="0"/>
              </a:rPr>
              <a:t>It forwards the requests to the associated     server based on a real-time calculation of server weights.</a:t>
            </a:r>
          </a:p>
          <a:p>
            <a:endParaRPr lang="en-US" sz="1600" b="1" dirty="0">
              <a:latin typeface="Comic Sans MS" panose="030F0702030302020204" pitchFamily="66" charset="0"/>
            </a:endParaRPr>
          </a:p>
        </p:txBody>
      </p:sp>
      <p:pic>
        <p:nvPicPr>
          <p:cNvPr id="5" name="Content Placeholder 4">
            <a:extLst>
              <a:ext uri="{FF2B5EF4-FFF2-40B4-BE49-F238E27FC236}">
                <a16:creationId xmlns:a16="http://schemas.microsoft.com/office/drawing/2014/main" id="{6FEAB094-2B73-45DE-83A8-D2B058683C6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710335" y="962968"/>
            <a:ext cx="4749281" cy="44752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9561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1316-928B-4017-9D80-243F3990D094}"/>
              </a:ext>
            </a:extLst>
          </p:cNvPr>
          <p:cNvSpPr>
            <a:spLocks noGrp="1"/>
          </p:cNvSpPr>
          <p:nvPr>
            <p:ph type="title"/>
          </p:nvPr>
        </p:nvSpPr>
        <p:spPr/>
        <p:txBody>
          <a:bodyPr/>
          <a:lstStyle/>
          <a:p>
            <a:pPr algn="ctr"/>
            <a:r>
              <a:rPr lang="en-US" sz="6000" dirty="0">
                <a:ln w="0"/>
                <a:solidFill>
                  <a:schemeClr val="bg1"/>
                </a:solidFill>
                <a:latin typeface="Comic Sans MS" panose="030F0702030302020204" pitchFamily="66" charset="0"/>
              </a:rPr>
              <a:t>Other Algorithms</a:t>
            </a:r>
          </a:p>
        </p:txBody>
      </p:sp>
      <p:sp>
        <p:nvSpPr>
          <p:cNvPr id="7" name="Content Placeholder 6">
            <a:extLst>
              <a:ext uri="{FF2B5EF4-FFF2-40B4-BE49-F238E27FC236}">
                <a16:creationId xmlns:a16="http://schemas.microsoft.com/office/drawing/2014/main" id="{F6D880F1-4BD9-421F-88F0-5BB162913A2D}"/>
              </a:ext>
            </a:extLst>
          </p:cNvPr>
          <p:cNvSpPr>
            <a:spLocks noGrp="1"/>
          </p:cNvSpPr>
          <p:nvPr>
            <p:ph idx="1"/>
          </p:nvPr>
        </p:nvSpPr>
        <p:spPr>
          <a:xfrm>
            <a:off x="323412" y="1888912"/>
            <a:ext cx="10554574" cy="3636511"/>
          </a:xfrm>
        </p:spPr>
        <p:txBody>
          <a:bodyPr>
            <a:normAutofit/>
          </a:bodyPr>
          <a:lstStyle/>
          <a:p>
            <a:pPr>
              <a:buFont typeface="Arial" panose="020B0604020202020204" pitchFamily="34" charset="0"/>
              <a:buChar char="•"/>
            </a:pPr>
            <a:r>
              <a:rPr lang="en-US" sz="2400" b="1" dirty="0">
                <a:ln w="0"/>
                <a:latin typeface="Comic Sans MS" panose="030F0702030302020204" pitchFamily="66" charset="0"/>
              </a:rPr>
              <a:t>Bandwidth-based (BWBLB)</a:t>
            </a:r>
          </a:p>
          <a:p>
            <a:pPr>
              <a:buFont typeface="Arial" panose="020B0604020202020204" pitchFamily="34" charset="0"/>
              <a:buChar char="•"/>
            </a:pPr>
            <a:r>
              <a:rPr lang="en-US" sz="2400" b="1" dirty="0">
                <a:ln w="0"/>
                <a:latin typeface="Comic Sans MS" panose="030F0702030302020204" pitchFamily="66" charset="0"/>
              </a:rPr>
              <a:t>Server CPU-based (CBLB)  </a:t>
            </a:r>
          </a:p>
          <a:p>
            <a:pPr>
              <a:buFont typeface="Arial" panose="020B0604020202020204" pitchFamily="34" charset="0"/>
              <a:buChar char="•"/>
            </a:pPr>
            <a:r>
              <a:rPr lang="en-US" sz="2400" b="1" dirty="0">
                <a:ln w="0"/>
                <a:latin typeface="Comic Sans MS" panose="030F0702030302020204" pitchFamily="66" charset="0"/>
              </a:rPr>
              <a:t>Server CPU-Memory-based (CMBLB)</a:t>
            </a:r>
          </a:p>
          <a:p>
            <a:pPr>
              <a:buFont typeface="Arial" panose="020B0604020202020204" pitchFamily="34" charset="0"/>
              <a:buChar char="•"/>
            </a:pPr>
            <a:r>
              <a:rPr lang="en-US" sz="2400" b="1" dirty="0">
                <a:ln w="0"/>
                <a:latin typeface="Comic Sans MS" panose="030F0702030302020204" pitchFamily="66" charset="0"/>
              </a:rPr>
              <a:t>The least response time</a:t>
            </a:r>
          </a:p>
          <a:p>
            <a:pPr>
              <a:buFont typeface="Arial" panose="020B0604020202020204" pitchFamily="34" charset="0"/>
              <a:buChar char="•"/>
            </a:pPr>
            <a:endParaRPr lang="en-US" sz="2400" b="1" dirty="0">
              <a:ln w="0"/>
              <a:latin typeface="Comic Sans MS" panose="030F0702030302020204" pitchFamily="66" charset="0"/>
            </a:endParaRPr>
          </a:p>
        </p:txBody>
      </p:sp>
      <p:sp>
        <p:nvSpPr>
          <p:cNvPr id="8" name="Content Placeholder 6">
            <a:extLst>
              <a:ext uri="{FF2B5EF4-FFF2-40B4-BE49-F238E27FC236}">
                <a16:creationId xmlns:a16="http://schemas.microsoft.com/office/drawing/2014/main" id="{E30756CD-2064-4F1F-AA36-09614FD249CE}"/>
              </a:ext>
            </a:extLst>
          </p:cNvPr>
          <p:cNvSpPr txBox="1">
            <a:spLocks/>
          </p:cNvSpPr>
          <p:nvPr/>
        </p:nvSpPr>
        <p:spPr>
          <a:xfrm>
            <a:off x="6372224" y="2136562"/>
            <a:ext cx="10554574"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Arial" panose="020B0604020202020204" pitchFamily="34" charset="0"/>
              <a:buChar char="•"/>
            </a:pPr>
            <a:r>
              <a:rPr lang="en-US" sz="2400" b="1" dirty="0">
                <a:ln w="0"/>
                <a:latin typeface="Comic Sans MS" panose="030F0702030302020204" pitchFamily="66" charset="0"/>
              </a:rPr>
              <a:t>URL hash</a:t>
            </a:r>
          </a:p>
          <a:p>
            <a:pPr>
              <a:buFont typeface="Arial" panose="020B0604020202020204" pitchFamily="34" charset="0"/>
              <a:buChar char="•"/>
            </a:pPr>
            <a:r>
              <a:rPr lang="en-US" sz="2400" b="1" dirty="0">
                <a:ln w="0"/>
                <a:latin typeface="Comic Sans MS" panose="030F0702030302020204" pitchFamily="66" charset="0"/>
              </a:rPr>
              <a:t>Source IP </a:t>
            </a:r>
            <a:r>
              <a:rPr lang="en-US" sz="2400" b="1" dirty="0" err="1">
                <a:ln w="0"/>
                <a:latin typeface="Comic Sans MS" panose="030F0702030302020204" pitchFamily="66" charset="0"/>
              </a:rPr>
              <a:t>hashThe</a:t>
            </a:r>
            <a:r>
              <a:rPr lang="en-US" sz="2400" b="1" dirty="0">
                <a:ln w="0"/>
                <a:latin typeface="Comic Sans MS" panose="030F0702030302020204" pitchFamily="66" charset="0"/>
              </a:rPr>
              <a:t> </a:t>
            </a:r>
          </a:p>
          <a:p>
            <a:pPr>
              <a:buFont typeface="Arial" panose="020B0604020202020204" pitchFamily="34" charset="0"/>
              <a:buChar char="•"/>
            </a:pPr>
            <a:r>
              <a:rPr lang="en-US" sz="2400" b="1" dirty="0">
                <a:ln w="0"/>
                <a:latin typeface="Comic Sans MS" panose="030F0702030302020204" pitchFamily="66" charset="0"/>
              </a:rPr>
              <a:t>The least bandwidth and the </a:t>
            </a:r>
          </a:p>
          <a:p>
            <a:pPr marL="0" indent="0">
              <a:buNone/>
            </a:pPr>
            <a:r>
              <a:rPr lang="en-US" sz="2400" b="1" dirty="0">
                <a:ln w="0"/>
                <a:latin typeface="Comic Sans MS" panose="030F0702030302020204" pitchFamily="66" charset="0"/>
              </a:rPr>
              <a:t>	least packets method</a:t>
            </a:r>
          </a:p>
          <a:p>
            <a:pPr>
              <a:buFont typeface="Arial" panose="020B0604020202020204" pitchFamily="34" charset="0"/>
              <a:buChar char="•"/>
            </a:pPr>
            <a:r>
              <a:rPr lang="en-US" sz="2400" b="1" dirty="0">
                <a:ln w="0"/>
                <a:latin typeface="Comic Sans MS" panose="030F0702030302020204" pitchFamily="66" charset="0"/>
              </a:rPr>
              <a:t>The custom load method</a:t>
            </a:r>
          </a:p>
        </p:txBody>
      </p:sp>
    </p:spTree>
    <p:extLst>
      <p:ext uri="{BB962C8B-B14F-4D97-AF65-F5344CB8AC3E}">
        <p14:creationId xmlns:p14="http://schemas.microsoft.com/office/powerpoint/2010/main" val="1799183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3E1AC4-134F-4EB0-8A7E-1B48DC4753D3}"/>
              </a:ext>
            </a:extLst>
          </p:cNvPr>
          <p:cNvSpPr>
            <a:spLocks noGrp="1"/>
          </p:cNvSpPr>
          <p:nvPr>
            <p:ph type="title"/>
          </p:nvPr>
        </p:nvSpPr>
        <p:spPr>
          <a:xfrm>
            <a:off x="814728" y="649691"/>
            <a:ext cx="10571998" cy="970450"/>
          </a:xfrm>
        </p:spPr>
        <p:txBody>
          <a:bodyPr/>
          <a:lstStyle/>
          <a:p>
            <a:pPr algn="ctr"/>
            <a:r>
              <a:rPr lang="en-US" sz="7200" dirty="0">
                <a:latin typeface="Comic Sans MS" panose="030F0702030302020204" pitchFamily="66" charset="0"/>
              </a:rPr>
              <a:t>Round Robin Applied</a:t>
            </a:r>
          </a:p>
        </p:txBody>
      </p:sp>
      <p:sp>
        <p:nvSpPr>
          <p:cNvPr id="6" name="Text Placeholder 5">
            <a:extLst>
              <a:ext uri="{FF2B5EF4-FFF2-40B4-BE49-F238E27FC236}">
                <a16:creationId xmlns:a16="http://schemas.microsoft.com/office/drawing/2014/main" id="{4391ACC7-BD9E-43CD-A229-3706076E54AC}"/>
              </a:ext>
            </a:extLst>
          </p:cNvPr>
          <p:cNvSpPr>
            <a:spLocks noGrp="1"/>
          </p:cNvSpPr>
          <p:nvPr>
            <p:ph type="body" idx="1"/>
          </p:nvPr>
        </p:nvSpPr>
        <p:spPr/>
        <p:txBody>
          <a:bodyPr/>
          <a:lstStyle/>
          <a:p>
            <a:r>
              <a:rPr lang="en-US" sz="3200" b="1" dirty="0">
                <a:ln w="0"/>
                <a:latin typeface="Comic Sans MS" panose="030F0702030302020204" pitchFamily="66" charset="0"/>
              </a:rPr>
              <a:t>Process</a:t>
            </a:r>
          </a:p>
        </p:txBody>
      </p:sp>
      <p:pic>
        <p:nvPicPr>
          <p:cNvPr id="11" name="Content Placeholder 10">
            <a:extLst>
              <a:ext uri="{FF2B5EF4-FFF2-40B4-BE49-F238E27FC236}">
                <a16:creationId xmlns:a16="http://schemas.microsoft.com/office/drawing/2014/main" id="{F0C5627E-D421-42E4-AC05-3A0FC388A9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61949" y="2890155"/>
            <a:ext cx="5642635" cy="3520655"/>
          </a:xfrm>
          <a:prstGeom prst="rect">
            <a:avLst/>
          </a:prstGeom>
          <a:ln>
            <a:noFill/>
          </a:ln>
          <a:effectLst>
            <a:outerShdw blurRad="292100" dist="139700" dir="2700000" algn="tl" rotWithShape="0">
              <a:srgbClr val="333333">
                <a:alpha val="65000"/>
              </a:srgbClr>
            </a:outerShdw>
          </a:effectLst>
        </p:spPr>
      </p:pic>
      <p:sp>
        <p:nvSpPr>
          <p:cNvPr id="8" name="Text Placeholder 7">
            <a:extLst>
              <a:ext uri="{FF2B5EF4-FFF2-40B4-BE49-F238E27FC236}">
                <a16:creationId xmlns:a16="http://schemas.microsoft.com/office/drawing/2014/main" id="{BAAAB608-1B65-40BF-97E7-74C171882610}"/>
              </a:ext>
            </a:extLst>
          </p:cNvPr>
          <p:cNvSpPr>
            <a:spLocks noGrp="1"/>
          </p:cNvSpPr>
          <p:nvPr>
            <p:ph type="body" sz="quarter" idx="3"/>
          </p:nvPr>
        </p:nvSpPr>
        <p:spPr/>
        <p:txBody>
          <a:bodyPr/>
          <a:lstStyle/>
          <a:p>
            <a:r>
              <a:rPr lang="en-US" sz="3200" b="1" dirty="0">
                <a:ln w="0"/>
                <a:latin typeface="Comic Sans MS" panose="030F0702030302020204" pitchFamily="66" charset="0"/>
              </a:rPr>
              <a:t>Result</a:t>
            </a:r>
          </a:p>
        </p:txBody>
      </p:sp>
      <p:pic>
        <p:nvPicPr>
          <p:cNvPr id="13" name="Content Placeholder 12">
            <a:extLst>
              <a:ext uri="{FF2B5EF4-FFF2-40B4-BE49-F238E27FC236}">
                <a16:creationId xmlns:a16="http://schemas.microsoft.com/office/drawing/2014/main" id="{46ABD3AE-2D45-4207-8A79-EFCD53C3B2FD}"/>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35636" t="25087" r="22701" b="16667"/>
          <a:stretch/>
        </p:blipFill>
        <p:spPr>
          <a:xfrm>
            <a:off x="6187414" y="2890154"/>
            <a:ext cx="5642635" cy="35206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8114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60A4-165A-419C-9595-78F577ECCC47}"/>
              </a:ext>
            </a:extLst>
          </p:cNvPr>
          <p:cNvSpPr>
            <a:spLocks noGrp="1"/>
          </p:cNvSpPr>
          <p:nvPr>
            <p:ph type="title"/>
          </p:nvPr>
        </p:nvSpPr>
        <p:spPr/>
        <p:txBody>
          <a:bodyPr/>
          <a:lstStyle/>
          <a:p>
            <a:r>
              <a:rPr lang="en-US" sz="4400" dirty="0">
                <a:ln w="0"/>
                <a:solidFill>
                  <a:schemeClr val="bg1"/>
                </a:solidFill>
                <a:latin typeface="Comic Sans MS" panose="030F0702030302020204" pitchFamily="66" charset="0"/>
              </a:rPr>
              <a:t>Round Robin and Random</a:t>
            </a:r>
            <a:endParaRPr lang="en-US" sz="4400" dirty="0"/>
          </a:p>
        </p:txBody>
      </p:sp>
      <p:pic>
        <p:nvPicPr>
          <p:cNvPr id="7" name="Content Placeholder 6">
            <a:extLst>
              <a:ext uri="{FF2B5EF4-FFF2-40B4-BE49-F238E27FC236}">
                <a16:creationId xmlns:a16="http://schemas.microsoft.com/office/drawing/2014/main" id="{69712C6E-4F55-4A6F-8296-7688D632E77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16279" y="672737"/>
            <a:ext cx="6064431" cy="48323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0942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F0E9-37EF-4FC1-81A7-81DD710A4D44}"/>
              </a:ext>
            </a:extLst>
          </p:cNvPr>
          <p:cNvSpPr>
            <a:spLocks noGrp="1"/>
          </p:cNvSpPr>
          <p:nvPr>
            <p:ph type="ctrTitle"/>
          </p:nvPr>
        </p:nvSpPr>
        <p:spPr>
          <a:xfrm>
            <a:off x="810000" y="1943474"/>
            <a:ext cx="10572000" cy="2971051"/>
          </a:xfrm>
        </p:spPr>
        <p:txBody>
          <a:bodyPr/>
          <a:lstStyle/>
          <a:p>
            <a:r>
              <a:rPr lang="en-US" sz="8800" dirty="0">
                <a:ln w="0"/>
                <a:solidFill>
                  <a:schemeClr val="bg1"/>
                </a:solidFill>
                <a:latin typeface="Comic Sans MS" panose="030F0702030302020204" pitchFamily="66" charset="0"/>
              </a:rPr>
              <a:t>Tools</a:t>
            </a:r>
            <a:endParaRPr lang="en-US"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924484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81AD-192E-4F87-9978-CC3AAF670705}"/>
              </a:ext>
            </a:extLst>
          </p:cNvPr>
          <p:cNvSpPr>
            <a:spLocks noGrp="1"/>
          </p:cNvSpPr>
          <p:nvPr>
            <p:ph type="title"/>
          </p:nvPr>
        </p:nvSpPr>
        <p:spPr>
          <a:xfrm>
            <a:off x="638550" y="719200"/>
            <a:ext cx="10571998" cy="970450"/>
          </a:xfrm>
        </p:spPr>
        <p:txBody>
          <a:bodyPr/>
          <a:lstStyle/>
          <a:p>
            <a:pPr algn="ctr"/>
            <a:r>
              <a:rPr lang="en-US" sz="9600" dirty="0" err="1">
                <a:ln w="0"/>
                <a:solidFill>
                  <a:schemeClr val="bg1"/>
                </a:solidFill>
                <a:latin typeface="Comic Sans MS" panose="030F0702030302020204" pitchFamily="66" charset="0"/>
                <a:ea typeface="Calibri" panose="020F0502020204030204" pitchFamily="34" charset="0"/>
              </a:rPr>
              <a:t>Openload</a:t>
            </a:r>
            <a:r>
              <a:rPr lang="en-US" sz="9600" b="1" dirty="0">
                <a:effectLst/>
                <a:latin typeface="Arial" panose="020B0604020202020204" pitchFamily="34" charset="0"/>
                <a:ea typeface="Calibri" panose="020F0502020204030204" pitchFamily="34" charset="0"/>
              </a:rPr>
              <a:t> </a:t>
            </a:r>
            <a:endParaRPr lang="en-US" sz="9600" dirty="0"/>
          </a:p>
        </p:txBody>
      </p:sp>
      <p:sp>
        <p:nvSpPr>
          <p:cNvPr id="5" name="Text Placeholder 4">
            <a:extLst>
              <a:ext uri="{FF2B5EF4-FFF2-40B4-BE49-F238E27FC236}">
                <a16:creationId xmlns:a16="http://schemas.microsoft.com/office/drawing/2014/main" id="{67934112-B572-4C60-BA0E-4C612F7267A3}"/>
              </a:ext>
            </a:extLst>
          </p:cNvPr>
          <p:cNvSpPr>
            <a:spLocks noGrp="1"/>
          </p:cNvSpPr>
          <p:nvPr>
            <p:ph type="body" idx="1"/>
          </p:nvPr>
        </p:nvSpPr>
        <p:spPr>
          <a:xfrm>
            <a:off x="814728" y="2251076"/>
            <a:ext cx="5189857" cy="576262"/>
          </a:xfrm>
        </p:spPr>
        <p:txBody>
          <a:bodyPr/>
          <a:lstStyle/>
          <a:p>
            <a:r>
              <a:rPr lang="en-US" sz="3200" b="1" dirty="0">
                <a:ln w="0"/>
                <a:latin typeface="Comic Sans MS" panose="030F0702030302020204" pitchFamily="66" charset="0"/>
              </a:rPr>
              <a:t>Definition</a:t>
            </a:r>
          </a:p>
        </p:txBody>
      </p:sp>
      <p:sp>
        <p:nvSpPr>
          <p:cNvPr id="6" name="Content Placeholder 5">
            <a:extLst>
              <a:ext uri="{FF2B5EF4-FFF2-40B4-BE49-F238E27FC236}">
                <a16:creationId xmlns:a16="http://schemas.microsoft.com/office/drawing/2014/main" id="{F85E3446-D96E-4A97-85BA-AD56B23240D8}"/>
              </a:ext>
            </a:extLst>
          </p:cNvPr>
          <p:cNvSpPr>
            <a:spLocks noGrp="1"/>
          </p:cNvSpPr>
          <p:nvPr>
            <p:ph sz="half" idx="2"/>
          </p:nvPr>
        </p:nvSpPr>
        <p:spPr>
          <a:xfrm>
            <a:off x="814729" y="2827338"/>
            <a:ext cx="5189856" cy="3109913"/>
          </a:xfrm>
        </p:spPr>
        <p:txBody>
          <a:bodyPr>
            <a:normAutofit/>
          </a:bodyPr>
          <a:lstStyle/>
          <a:p>
            <a:pPr marL="0" indent="0">
              <a:buNone/>
            </a:pPr>
            <a:r>
              <a:rPr lang="en-US" sz="2400" b="1" dirty="0">
                <a:ln w="0"/>
                <a:latin typeface="Comic Sans MS" panose="030F0702030302020204" pitchFamily="66" charset="0"/>
                <a:ea typeface="Calibri" panose="020F0502020204030204" pitchFamily="34" charset="0"/>
              </a:rPr>
              <a:t>OpenWebLoad is a tool for load testing web applications. It aims to be easy to use and providing near real-time performance measurements of the application under test.</a:t>
            </a:r>
            <a:endParaRPr lang="en-US" sz="2400" b="1" dirty="0">
              <a:ln w="0"/>
              <a:latin typeface="Comic Sans MS" panose="030F0702030302020204" pitchFamily="66" charset="0"/>
            </a:endParaRPr>
          </a:p>
          <a:p>
            <a:endParaRPr lang="en-US" dirty="0"/>
          </a:p>
        </p:txBody>
      </p:sp>
      <p:sp>
        <p:nvSpPr>
          <p:cNvPr id="7" name="Text Placeholder 6">
            <a:extLst>
              <a:ext uri="{FF2B5EF4-FFF2-40B4-BE49-F238E27FC236}">
                <a16:creationId xmlns:a16="http://schemas.microsoft.com/office/drawing/2014/main" id="{BD56713E-1030-4E3A-B73A-7CACD8638468}"/>
              </a:ext>
            </a:extLst>
          </p:cNvPr>
          <p:cNvSpPr>
            <a:spLocks noGrp="1"/>
          </p:cNvSpPr>
          <p:nvPr>
            <p:ph type="body" sz="quarter" idx="3"/>
          </p:nvPr>
        </p:nvSpPr>
        <p:spPr/>
        <p:txBody>
          <a:bodyPr/>
          <a:lstStyle/>
          <a:p>
            <a:r>
              <a:rPr lang="en-US" sz="3200" b="1" dirty="0">
                <a:ln w="0"/>
                <a:latin typeface="Comic Sans MS" panose="030F0702030302020204" pitchFamily="66" charset="0"/>
              </a:rPr>
              <a:t>Options</a:t>
            </a:r>
          </a:p>
        </p:txBody>
      </p:sp>
      <p:sp>
        <p:nvSpPr>
          <p:cNvPr id="8" name="Content Placeholder 7">
            <a:extLst>
              <a:ext uri="{FF2B5EF4-FFF2-40B4-BE49-F238E27FC236}">
                <a16:creationId xmlns:a16="http://schemas.microsoft.com/office/drawing/2014/main" id="{FCF4DB9A-893A-4CBF-9B17-6DD2AC3A74FE}"/>
              </a:ext>
            </a:extLst>
          </p:cNvPr>
          <p:cNvSpPr>
            <a:spLocks noGrp="1"/>
          </p:cNvSpPr>
          <p:nvPr>
            <p:ph sz="quarter" idx="4"/>
          </p:nvPr>
        </p:nvSpPr>
        <p:spPr>
          <a:xfrm>
            <a:off x="6505574" y="2350358"/>
            <a:ext cx="5194583" cy="3586893"/>
          </a:xfrm>
        </p:spPr>
        <p:txBody>
          <a:bodyPr>
            <a:normAutofit/>
          </a:bodyPr>
          <a:lstStyle/>
          <a:p>
            <a:pPr marL="0" marR="0">
              <a:lnSpc>
                <a:spcPct val="107000"/>
              </a:lnSpc>
              <a:spcBef>
                <a:spcPts val="0"/>
              </a:spcBef>
              <a:spcAft>
                <a:spcPts val="800"/>
              </a:spcAft>
              <a:buFont typeface="Arial" panose="020B0604020202020204" pitchFamily="34" charset="0"/>
              <a:buChar char="•"/>
            </a:pPr>
            <a:endParaRPr lang="en-US" sz="2800" b="1" dirty="0">
              <a:ln w="0"/>
              <a:latin typeface="Comic Sans MS" panose="030F0702030302020204" pitchFamily="66"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endParaRPr lang="en-US" sz="2800" b="1" dirty="0">
              <a:ln w="0"/>
              <a:latin typeface="Comic Sans MS" panose="030F0702030302020204" pitchFamily="66"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sz="2800" b="1" dirty="0">
                <a:ln w="0"/>
                <a:latin typeface="Comic Sans MS" panose="030F0702030302020204" pitchFamily="66" charset="0"/>
                <a:ea typeface="Calibri" panose="020F0502020204030204" pitchFamily="34" charset="0"/>
                <a:cs typeface="Arial" panose="020B0604020202020204" pitchFamily="34" charset="0"/>
              </a:rPr>
              <a:t>-t </a:t>
            </a:r>
          </a:p>
          <a:p>
            <a:pPr marL="0" marR="0">
              <a:lnSpc>
                <a:spcPct val="107000"/>
              </a:lnSpc>
              <a:spcBef>
                <a:spcPts val="0"/>
              </a:spcBef>
              <a:spcAft>
                <a:spcPts val="800"/>
              </a:spcAft>
              <a:buFont typeface="Arial" panose="020B0604020202020204" pitchFamily="34" charset="0"/>
              <a:buChar char="•"/>
            </a:pPr>
            <a:r>
              <a:rPr lang="en-US" sz="2800" b="1" dirty="0">
                <a:ln w="0"/>
                <a:latin typeface="Comic Sans MS" panose="030F0702030302020204" pitchFamily="66" charset="0"/>
                <a:ea typeface="Calibri" panose="020F0502020204030204" pitchFamily="34" charset="0"/>
                <a:cs typeface="Arial" panose="020B0604020202020204" pitchFamily="34" charset="0"/>
              </a:rPr>
              <a:t>-h </a:t>
            </a:r>
          </a:p>
          <a:p>
            <a:pPr marL="0" marR="0">
              <a:lnSpc>
                <a:spcPct val="107000"/>
              </a:lnSpc>
              <a:spcBef>
                <a:spcPts val="0"/>
              </a:spcBef>
              <a:spcAft>
                <a:spcPts val="800"/>
              </a:spcAft>
              <a:buFont typeface="Arial" panose="020B0604020202020204" pitchFamily="34" charset="0"/>
              <a:buChar char="•"/>
            </a:pPr>
            <a:r>
              <a:rPr lang="en-US" sz="2800" b="1" dirty="0">
                <a:ln w="0"/>
                <a:latin typeface="Comic Sans MS" panose="030F0702030302020204" pitchFamily="66" charset="0"/>
                <a:ea typeface="Calibri" panose="020F0502020204030204" pitchFamily="34" charset="0"/>
                <a:cs typeface="Arial" panose="020B0604020202020204" pitchFamily="34" charset="0"/>
              </a:rPr>
              <a:t>-l </a:t>
            </a:r>
          </a:p>
          <a:p>
            <a:pPr marL="0" marR="0" indent="0">
              <a:lnSpc>
                <a:spcPct val="107000"/>
              </a:lnSpc>
              <a:spcBef>
                <a:spcPts val="0"/>
              </a:spcBef>
              <a:spcAft>
                <a:spcPts val="800"/>
              </a:spcAft>
              <a:buNone/>
            </a:pPr>
            <a:r>
              <a:rPr lang="en-US" sz="2800" b="1" dirty="0">
                <a:ln w="0"/>
                <a:latin typeface="Comic Sans MS" panose="030F0702030302020204" pitchFamily="66" charset="0"/>
                <a:ea typeface="Calibri" panose="020F0502020204030204" pitchFamily="34" charset="0"/>
                <a:cs typeface="Arial" panose="020B0604020202020204" pitchFamily="34" charset="0"/>
              </a:rPr>
              <a:t> </a:t>
            </a:r>
          </a:p>
          <a:p>
            <a:pPr>
              <a:buFont typeface="Arial" panose="020B0604020202020204" pitchFamily="34" charset="0"/>
              <a:buChar char="•"/>
            </a:pPr>
            <a:endParaRPr lang="en-US" sz="2800" b="1" dirty="0">
              <a:ln w="0"/>
              <a:latin typeface="Comic Sans MS" panose="030F0702030302020204" pitchFamily="66" charset="0"/>
            </a:endParaRPr>
          </a:p>
        </p:txBody>
      </p:sp>
      <p:sp>
        <p:nvSpPr>
          <p:cNvPr id="11" name="Rectangle: Rounded Corners 10">
            <a:extLst>
              <a:ext uri="{FF2B5EF4-FFF2-40B4-BE49-F238E27FC236}">
                <a16:creationId xmlns:a16="http://schemas.microsoft.com/office/drawing/2014/main" id="{14CADB94-A734-4A1B-A64E-260602C735B1}"/>
              </a:ext>
            </a:extLst>
          </p:cNvPr>
          <p:cNvSpPr/>
          <p:nvPr/>
        </p:nvSpPr>
        <p:spPr>
          <a:xfrm>
            <a:off x="6505574" y="2827338"/>
            <a:ext cx="5085973" cy="601662"/>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2400" b="1" dirty="0">
                <a:ln w="0"/>
                <a:latin typeface="Comic Sans MS" panose="030F0702030302020204" pitchFamily="66" charset="0"/>
                <a:ea typeface="Calibri" panose="020F0502020204030204" pitchFamily="34" charset="0"/>
                <a:cs typeface="Arial" panose="020B0604020202020204" pitchFamily="34" charset="0"/>
              </a:rPr>
              <a:t> </a:t>
            </a:r>
            <a:r>
              <a:rPr lang="en-US" sz="2400" b="1" dirty="0" err="1">
                <a:ln w="0"/>
                <a:latin typeface="Comic Sans MS" panose="030F0702030302020204" pitchFamily="66" charset="0"/>
                <a:ea typeface="Calibri" panose="020F0502020204030204" pitchFamily="34" charset="0"/>
                <a:cs typeface="Arial" panose="020B0604020202020204" pitchFamily="34" charset="0"/>
              </a:rPr>
              <a:t>openload</a:t>
            </a:r>
            <a:r>
              <a:rPr lang="en-US" sz="2400" b="1" dirty="0">
                <a:ln w="0"/>
                <a:latin typeface="Comic Sans MS" panose="030F0702030302020204" pitchFamily="66" charset="0"/>
                <a:ea typeface="Calibri" panose="020F0502020204030204" pitchFamily="34" charset="0"/>
                <a:cs typeface="Arial" panose="020B0604020202020204" pitchFamily="34" charset="0"/>
              </a:rPr>
              <a:t> [options] </a:t>
            </a:r>
            <a:r>
              <a:rPr lang="en-US" sz="2400" b="1" dirty="0" err="1">
                <a:ln w="0"/>
                <a:latin typeface="Comic Sans MS" panose="030F0702030302020204" pitchFamily="66" charset="0"/>
                <a:ea typeface="Calibri" panose="020F0502020204030204" pitchFamily="34" charset="0"/>
                <a:cs typeface="Arial" panose="020B0604020202020204" pitchFamily="34" charset="0"/>
              </a:rPr>
              <a:t>url</a:t>
            </a:r>
            <a:r>
              <a:rPr lang="en-US" sz="2400" b="1" dirty="0">
                <a:ln w="0"/>
                <a:latin typeface="Comic Sans MS" panose="030F0702030302020204" pitchFamily="66" charset="0"/>
                <a:ea typeface="Calibri" panose="020F0502020204030204" pitchFamily="34" charset="0"/>
                <a:cs typeface="Arial" panose="020B0604020202020204" pitchFamily="34" charset="0"/>
              </a:rPr>
              <a:t> [clients]</a:t>
            </a:r>
            <a:endParaRPr lang="en-US" b="1" dirty="0">
              <a:ln w="0"/>
              <a:latin typeface="Comic Sans MS" panose="030F0702030302020204" pitchFamily="66"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79880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1D1B-13CE-45D9-82A9-F1DAF0EE598B}"/>
              </a:ext>
            </a:extLst>
          </p:cNvPr>
          <p:cNvSpPr>
            <a:spLocks noGrp="1"/>
          </p:cNvSpPr>
          <p:nvPr>
            <p:ph type="title"/>
          </p:nvPr>
        </p:nvSpPr>
        <p:spPr>
          <a:xfrm>
            <a:off x="810001" y="543440"/>
            <a:ext cx="10571998" cy="970450"/>
          </a:xfrm>
        </p:spPr>
        <p:txBody>
          <a:bodyPr/>
          <a:lstStyle/>
          <a:p>
            <a:pPr algn="ctr"/>
            <a:r>
              <a:rPr lang="en-US" sz="7200" b="1" dirty="0">
                <a:solidFill>
                  <a:schemeClr val="bg1"/>
                </a:solidFill>
                <a:effectLst/>
                <a:latin typeface="Comic Sans MS" panose="030F0702030302020204" pitchFamily="66" charset="0"/>
                <a:ea typeface="Calibri" panose="020F0502020204030204" pitchFamily="34" charset="0"/>
              </a:rPr>
              <a:t> Network Architecture</a:t>
            </a:r>
            <a:endParaRPr lang="en-US" sz="7200" dirty="0">
              <a:solidFill>
                <a:schemeClr val="bg1"/>
              </a:solidFill>
              <a:latin typeface="Comic Sans MS" panose="030F0702030302020204" pitchFamily="66" charset="0"/>
            </a:endParaRPr>
          </a:p>
        </p:txBody>
      </p:sp>
      <p:pic>
        <p:nvPicPr>
          <p:cNvPr id="6" name="Picture 5">
            <a:extLst>
              <a:ext uri="{FF2B5EF4-FFF2-40B4-BE49-F238E27FC236}">
                <a16:creationId xmlns:a16="http://schemas.microsoft.com/office/drawing/2014/main" id="{DC95AAE7-692C-4026-B660-4A9CF9BF4316}"/>
              </a:ext>
            </a:extLst>
          </p:cNvPr>
          <p:cNvPicPr>
            <a:picLocks noChangeAspect="1"/>
          </p:cNvPicPr>
          <p:nvPr/>
        </p:nvPicPr>
        <p:blipFill rotWithShape="1">
          <a:blip r:embed="rId2">
            <a:extLst>
              <a:ext uri="{28A0092B-C50C-407E-A947-70E740481C1C}">
                <a14:useLocalDpi xmlns:a14="http://schemas.microsoft.com/office/drawing/2010/main" val="0"/>
              </a:ext>
            </a:extLst>
          </a:blip>
          <a:srcRect t="33663"/>
          <a:stretch/>
        </p:blipFill>
        <p:spPr>
          <a:xfrm>
            <a:off x="455242" y="3429000"/>
            <a:ext cx="11281515" cy="2454442"/>
          </a:xfrm>
          <a:prstGeom prst="rect">
            <a:avLst/>
          </a:prstGeom>
        </p:spPr>
      </p:pic>
      <p:sp>
        <p:nvSpPr>
          <p:cNvPr id="7" name="Rectangle 6">
            <a:extLst>
              <a:ext uri="{FF2B5EF4-FFF2-40B4-BE49-F238E27FC236}">
                <a16:creationId xmlns:a16="http://schemas.microsoft.com/office/drawing/2014/main" id="{413C6FB2-5D14-4FE3-99A6-428B5B75039C}"/>
              </a:ext>
            </a:extLst>
          </p:cNvPr>
          <p:cNvSpPr/>
          <p:nvPr/>
        </p:nvSpPr>
        <p:spPr>
          <a:xfrm>
            <a:off x="0" y="2505670"/>
            <a:ext cx="5575565"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Comic Sans MS" panose="030F0702030302020204" pitchFamily="66" charset="0"/>
              </a:rPr>
              <a:t>Device Planes : </a:t>
            </a:r>
          </a:p>
        </p:txBody>
      </p:sp>
    </p:spTree>
    <p:extLst>
      <p:ext uri="{BB962C8B-B14F-4D97-AF65-F5344CB8AC3E}">
        <p14:creationId xmlns:p14="http://schemas.microsoft.com/office/powerpoint/2010/main" val="39609075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E1F2A2-6D2C-454A-A92C-E94AE22CC313}"/>
              </a:ext>
            </a:extLst>
          </p:cNvPr>
          <p:cNvSpPr>
            <a:spLocks noGrp="1"/>
          </p:cNvSpPr>
          <p:nvPr>
            <p:ph type="body" idx="1"/>
          </p:nvPr>
        </p:nvSpPr>
        <p:spPr>
          <a:xfrm>
            <a:off x="281328" y="2160068"/>
            <a:ext cx="5189857" cy="576262"/>
          </a:xfrm>
        </p:spPr>
        <p:txBody>
          <a:bodyPr/>
          <a:lstStyle/>
          <a:p>
            <a:r>
              <a:rPr lang="en-US" sz="3200" b="1" dirty="0">
                <a:ln w="0"/>
                <a:latin typeface="Comic Sans MS" panose="030F0702030302020204" pitchFamily="66" charset="0"/>
                <a:ea typeface="Calibri" panose="020F0502020204030204" pitchFamily="34" charset="0"/>
              </a:rPr>
              <a:t>Results:</a:t>
            </a:r>
            <a:endParaRPr lang="en-US" sz="3600" b="1" dirty="0">
              <a:ln w="0"/>
              <a:latin typeface="Comic Sans MS" panose="030F0702030302020204" pitchFamily="66" charset="0"/>
            </a:endParaRPr>
          </a:p>
        </p:txBody>
      </p:sp>
      <p:sp>
        <p:nvSpPr>
          <p:cNvPr id="5" name="Text Placeholder 4">
            <a:extLst>
              <a:ext uri="{FF2B5EF4-FFF2-40B4-BE49-F238E27FC236}">
                <a16:creationId xmlns:a16="http://schemas.microsoft.com/office/drawing/2014/main" id="{602FD217-12F9-4CF2-9A8B-937727662EA7}"/>
              </a:ext>
            </a:extLst>
          </p:cNvPr>
          <p:cNvSpPr>
            <a:spLocks noGrp="1"/>
          </p:cNvSpPr>
          <p:nvPr>
            <p:ph type="body" sz="quarter" idx="3"/>
          </p:nvPr>
        </p:nvSpPr>
        <p:spPr>
          <a:xfrm>
            <a:off x="6187415" y="2160067"/>
            <a:ext cx="5194583" cy="576262"/>
          </a:xfrm>
        </p:spPr>
        <p:txBody>
          <a:bodyPr/>
          <a:lstStyle/>
          <a:p>
            <a:r>
              <a:rPr lang="en-US" sz="3200" b="1" dirty="0">
                <a:ln w="0"/>
                <a:latin typeface="Comic Sans MS" panose="030F0702030302020204" pitchFamily="66" charset="0"/>
                <a:ea typeface="Calibri" panose="020F0502020204030204" pitchFamily="34" charset="0"/>
              </a:rPr>
              <a:t>Parameters:</a:t>
            </a:r>
            <a:endParaRPr lang="en-US" sz="3600" b="1" dirty="0">
              <a:ln w="0"/>
              <a:latin typeface="Comic Sans MS" panose="030F0702030302020204" pitchFamily="66" charset="0"/>
            </a:endParaRPr>
          </a:p>
        </p:txBody>
      </p:sp>
      <p:sp>
        <p:nvSpPr>
          <p:cNvPr id="6" name="Content Placeholder 5">
            <a:extLst>
              <a:ext uri="{FF2B5EF4-FFF2-40B4-BE49-F238E27FC236}">
                <a16:creationId xmlns:a16="http://schemas.microsoft.com/office/drawing/2014/main" id="{62B2968E-0A37-498B-A4A5-984BE10DE92F}"/>
              </a:ext>
            </a:extLst>
          </p:cNvPr>
          <p:cNvSpPr>
            <a:spLocks noGrp="1"/>
          </p:cNvSpPr>
          <p:nvPr>
            <p:ph sz="quarter" idx="4"/>
          </p:nvPr>
        </p:nvSpPr>
        <p:spPr>
          <a:xfrm>
            <a:off x="6187415" y="2751138"/>
            <a:ext cx="5667128" cy="3606119"/>
          </a:xfrm>
        </p:spPr>
        <p:txBody>
          <a:bodyPr>
            <a:normAutofit fontScale="92500"/>
          </a:bodyPr>
          <a:lstStyle/>
          <a:p>
            <a:pPr marL="342900" marR="0" lvl="0" indent="-342900" rtl="0">
              <a:lnSpc>
                <a:spcPct val="150000"/>
              </a:lnSpc>
              <a:spcBef>
                <a:spcPts val="0"/>
              </a:spcBef>
              <a:spcAft>
                <a:spcPts val="0"/>
              </a:spcAft>
              <a:buSzPts val="1000"/>
              <a:buFont typeface="Arial" panose="020B0604020202020204" pitchFamily="34" charset="0"/>
              <a:buChar char="●"/>
            </a:pPr>
            <a:r>
              <a:rPr lang="en-US" sz="2400" b="1" dirty="0" err="1">
                <a:ln w="0"/>
                <a:latin typeface="Comic Sans MS" panose="030F0702030302020204" pitchFamily="66" charset="0"/>
                <a:ea typeface="Noto Sans Symbols"/>
                <a:cs typeface="Noto Sans Symbols"/>
              </a:rPr>
              <a:t>MaTps</a:t>
            </a:r>
            <a:endParaRPr lang="en-US" sz="2400" b="1" dirty="0">
              <a:ln w="0"/>
              <a:latin typeface="Comic Sans MS" panose="030F0702030302020204" pitchFamily="66" charset="0"/>
              <a:ea typeface="Noto Sans Symbols"/>
              <a:cs typeface="Noto Sans Symbols"/>
            </a:endParaRPr>
          </a:p>
          <a:p>
            <a:pPr marL="342900" marR="0" lvl="0" indent="-342900" rtl="0">
              <a:lnSpc>
                <a:spcPct val="150000"/>
              </a:lnSpc>
              <a:spcBef>
                <a:spcPts val="0"/>
              </a:spcBef>
              <a:spcAft>
                <a:spcPts val="0"/>
              </a:spcAft>
              <a:buSzPts val="1000"/>
              <a:buFont typeface="Arial" panose="020B0604020202020204" pitchFamily="34" charset="0"/>
              <a:buChar char="●"/>
            </a:pPr>
            <a:r>
              <a:rPr lang="en-US" sz="2400" b="1" dirty="0" err="1">
                <a:ln w="0"/>
                <a:latin typeface="Comic Sans MS" panose="030F0702030302020204" pitchFamily="66" charset="0"/>
                <a:ea typeface="Noto Sans Symbols"/>
                <a:cs typeface="Noto Sans Symbols"/>
              </a:rPr>
              <a:t>Tps</a:t>
            </a:r>
            <a:endParaRPr lang="en-US" sz="2400" b="1" dirty="0">
              <a:ln w="0"/>
              <a:latin typeface="Comic Sans MS" panose="030F0702030302020204" pitchFamily="66" charset="0"/>
              <a:ea typeface="Noto Sans Symbols"/>
              <a:cs typeface="Noto Sans Symbols"/>
            </a:endParaRPr>
          </a:p>
          <a:p>
            <a:pPr marL="342900" marR="0" lvl="0" indent="-342900" rtl="0">
              <a:lnSpc>
                <a:spcPct val="150000"/>
              </a:lnSpc>
              <a:spcBef>
                <a:spcPts val="0"/>
              </a:spcBef>
              <a:spcAft>
                <a:spcPts val="0"/>
              </a:spcAft>
              <a:buSzPts val="1000"/>
              <a:buFont typeface="Arial" panose="020B0604020202020204" pitchFamily="34" charset="0"/>
              <a:buChar char="●"/>
            </a:pPr>
            <a:r>
              <a:rPr lang="en-US" sz="2400" b="1" dirty="0">
                <a:ln w="0"/>
                <a:latin typeface="Comic Sans MS" panose="030F0702030302020204" pitchFamily="66" charset="0"/>
                <a:ea typeface="Noto Sans Symbols"/>
                <a:cs typeface="Noto Sans Symbols"/>
              </a:rPr>
              <a:t>Total TPS is the average TPS for the whole run, i.e. (Total completed requests) / (Total elapsed time).</a:t>
            </a:r>
          </a:p>
          <a:p>
            <a:pPr marL="342900" marR="0" lvl="0" indent="-342900">
              <a:lnSpc>
                <a:spcPct val="150000"/>
              </a:lnSpc>
              <a:spcBef>
                <a:spcPts val="0"/>
              </a:spcBef>
              <a:spcAft>
                <a:spcPts val="0"/>
              </a:spcAft>
              <a:buSzPts val="1000"/>
              <a:buFont typeface="Arial" panose="020B0604020202020204" pitchFamily="34" charset="0"/>
              <a:buChar char="●"/>
            </a:pPr>
            <a:r>
              <a:rPr lang="en-US" sz="2400" b="1" dirty="0">
                <a:ln w="0"/>
                <a:latin typeface="Comic Sans MS" panose="030F0702030302020204" pitchFamily="66" charset="0"/>
                <a:ea typeface="Noto Sans Symbols"/>
                <a:cs typeface="Noto Sans Symbols"/>
              </a:rPr>
              <a:t>Avg. Response time</a:t>
            </a:r>
          </a:p>
          <a:p>
            <a:pPr marL="342900" marR="0" lvl="0" indent="-342900">
              <a:lnSpc>
                <a:spcPct val="150000"/>
              </a:lnSpc>
              <a:spcBef>
                <a:spcPts val="0"/>
              </a:spcBef>
              <a:spcAft>
                <a:spcPts val="0"/>
              </a:spcAft>
              <a:buSzPts val="1000"/>
              <a:buFont typeface="Arial" panose="020B0604020202020204" pitchFamily="34" charset="0"/>
              <a:buChar char="●"/>
            </a:pPr>
            <a:r>
              <a:rPr lang="en-US" sz="2400" b="1" dirty="0">
                <a:ln w="0"/>
                <a:latin typeface="Comic Sans MS" panose="030F0702030302020204" pitchFamily="66" charset="0"/>
                <a:ea typeface="Noto Sans Symbols"/>
                <a:cs typeface="Noto Sans Symbols"/>
              </a:rPr>
              <a:t>Max Response time</a:t>
            </a:r>
            <a:endParaRPr lang="en-US" sz="2400" b="1" dirty="0">
              <a:ln w="0"/>
              <a:latin typeface="Comic Sans MS" panose="030F0702030302020204" pitchFamily="66" charset="0"/>
            </a:endParaRPr>
          </a:p>
        </p:txBody>
      </p:sp>
      <p:sp>
        <p:nvSpPr>
          <p:cNvPr id="9" name="Rectangle: Rounded Corners 8">
            <a:extLst>
              <a:ext uri="{FF2B5EF4-FFF2-40B4-BE49-F238E27FC236}">
                <a16:creationId xmlns:a16="http://schemas.microsoft.com/office/drawing/2014/main" id="{80063FE5-C737-4C4C-BB62-ACA645C448EB}"/>
              </a:ext>
            </a:extLst>
          </p:cNvPr>
          <p:cNvSpPr/>
          <p:nvPr/>
        </p:nvSpPr>
        <p:spPr>
          <a:xfrm>
            <a:off x="468085" y="2782788"/>
            <a:ext cx="5325835" cy="368300"/>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2400" b="1" dirty="0">
                <a:latin typeface="Comic Sans MS" panose="030F0702030302020204" pitchFamily="66" charset="0"/>
                <a:ea typeface="Calibri" panose="020F0502020204030204" pitchFamily="34" charset="0"/>
                <a:cs typeface="Arial" panose="020B0604020202020204" pitchFamily="34" charset="0"/>
              </a:rPr>
              <a:t>$ </a:t>
            </a:r>
            <a:r>
              <a:rPr lang="en-US" sz="2400" b="1" dirty="0" err="1">
                <a:latin typeface="Comic Sans MS" panose="030F0702030302020204" pitchFamily="66" charset="0"/>
                <a:ea typeface="Calibri" panose="020F0502020204030204" pitchFamily="34" charset="0"/>
                <a:cs typeface="Arial" panose="020B0604020202020204" pitchFamily="34" charset="0"/>
              </a:rPr>
              <a:t>openload</a:t>
            </a:r>
            <a:r>
              <a:rPr lang="en-US" sz="2400" b="1" dirty="0">
                <a:latin typeface="Comic Sans MS" panose="030F0702030302020204" pitchFamily="66" charset="0"/>
                <a:ea typeface="Calibri" panose="020F0502020204030204" pitchFamily="34" charset="0"/>
                <a:cs typeface="Arial" panose="020B0604020202020204" pitchFamily="34" charset="0"/>
              </a:rPr>
              <a:t> localhost 10</a:t>
            </a:r>
          </a:p>
        </p:txBody>
      </p:sp>
      <p:sp>
        <p:nvSpPr>
          <p:cNvPr id="13" name="Title 1">
            <a:extLst>
              <a:ext uri="{FF2B5EF4-FFF2-40B4-BE49-F238E27FC236}">
                <a16:creationId xmlns:a16="http://schemas.microsoft.com/office/drawing/2014/main" id="{CE9C44A5-1DD3-48B9-BE4E-787CA327A2EF}"/>
              </a:ext>
            </a:extLst>
          </p:cNvPr>
          <p:cNvSpPr>
            <a:spLocks noGrp="1"/>
          </p:cNvSpPr>
          <p:nvPr>
            <p:ph type="title"/>
          </p:nvPr>
        </p:nvSpPr>
        <p:spPr>
          <a:xfrm>
            <a:off x="638550" y="719200"/>
            <a:ext cx="10571998" cy="970450"/>
          </a:xfrm>
        </p:spPr>
        <p:txBody>
          <a:bodyPr/>
          <a:lstStyle/>
          <a:p>
            <a:pPr algn="ctr"/>
            <a:r>
              <a:rPr lang="en-US" sz="9600" dirty="0" err="1">
                <a:ln w="0"/>
                <a:solidFill>
                  <a:schemeClr val="bg1"/>
                </a:solidFill>
                <a:latin typeface="Comic Sans MS" panose="030F0702030302020204" pitchFamily="66" charset="0"/>
                <a:ea typeface="Calibri" panose="020F0502020204030204" pitchFamily="34" charset="0"/>
              </a:rPr>
              <a:t>Openload</a:t>
            </a:r>
            <a:r>
              <a:rPr lang="en-US" sz="3200" b="1" dirty="0">
                <a:effectLst/>
                <a:latin typeface="Arial" panose="020B0604020202020204" pitchFamily="34" charset="0"/>
                <a:ea typeface="Calibri" panose="020F0502020204030204" pitchFamily="34" charset="0"/>
              </a:rPr>
              <a:t> </a:t>
            </a:r>
            <a:endParaRPr lang="en-US" sz="6000" dirty="0"/>
          </a:p>
        </p:txBody>
      </p:sp>
      <p:pic>
        <p:nvPicPr>
          <p:cNvPr id="19" name="Content Placeholder 18">
            <a:extLst>
              <a:ext uri="{FF2B5EF4-FFF2-40B4-BE49-F238E27FC236}">
                <a16:creationId xmlns:a16="http://schemas.microsoft.com/office/drawing/2014/main" id="{0835D585-0DC9-45BC-9C85-8109A6B72BC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085" y="3206748"/>
            <a:ext cx="5456464" cy="3008995"/>
          </a:xfrm>
          <a:prstGeom prst="rect">
            <a:avLst/>
          </a:prstGeom>
        </p:spPr>
      </p:pic>
    </p:spTree>
    <p:extLst>
      <p:ext uri="{BB962C8B-B14F-4D97-AF65-F5344CB8AC3E}">
        <p14:creationId xmlns:p14="http://schemas.microsoft.com/office/powerpoint/2010/main" val="68417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81AD-192E-4F87-9978-CC3AAF670705}"/>
              </a:ext>
            </a:extLst>
          </p:cNvPr>
          <p:cNvSpPr>
            <a:spLocks noGrp="1"/>
          </p:cNvSpPr>
          <p:nvPr>
            <p:ph type="title"/>
          </p:nvPr>
        </p:nvSpPr>
        <p:spPr>
          <a:xfrm>
            <a:off x="638550" y="719200"/>
            <a:ext cx="10571998" cy="970450"/>
          </a:xfrm>
        </p:spPr>
        <p:txBody>
          <a:bodyPr/>
          <a:lstStyle/>
          <a:p>
            <a:pPr algn="ctr"/>
            <a:r>
              <a:rPr lang="en-US" sz="8000" dirty="0">
                <a:ln w="0"/>
                <a:solidFill>
                  <a:schemeClr val="bg1"/>
                </a:solidFill>
                <a:latin typeface="Comic Sans MS" panose="030F0702030302020204" pitchFamily="66" charset="0"/>
                <a:ea typeface="Calibri" panose="020F0502020204030204" pitchFamily="34" charset="0"/>
              </a:rPr>
              <a:t>SIEGE</a:t>
            </a:r>
            <a:r>
              <a:rPr lang="en-US" sz="8000" b="1" dirty="0">
                <a:effectLst/>
                <a:latin typeface="Arial" panose="020B0604020202020204" pitchFamily="34" charset="0"/>
                <a:ea typeface="Calibri" panose="020F0502020204030204" pitchFamily="34" charset="0"/>
              </a:rPr>
              <a:t> </a:t>
            </a:r>
            <a:endParaRPr lang="en-US" sz="8000" dirty="0"/>
          </a:p>
        </p:txBody>
      </p:sp>
      <p:sp>
        <p:nvSpPr>
          <p:cNvPr id="5" name="Text Placeholder 4">
            <a:extLst>
              <a:ext uri="{FF2B5EF4-FFF2-40B4-BE49-F238E27FC236}">
                <a16:creationId xmlns:a16="http://schemas.microsoft.com/office/drawing/2014/main" id="{67934112-B572-4C60-BA0E-4C612F7267A3}"/>
              </a:ext>
            </a:extLst>
          </p:cNvPr>
          <p:cNvSpPr>
            <a:spLocks noGrp="1"/>
          </p:cNvSpPr>
          <p:nvPr>
            <p:ph type="body" idx="1"/>
          </p:nvPr>
        </p:nvSpPr>
        <p:spPr>
          <a:xfrm>
            <a:off x="814728" y="2251076"/>
            <a:ext cx="5189857" cy="576262"/>
          </a:xfrm>
        </p:spPr>
        <p:txBody>
          <a:bodyPr/>
          <a:lstStyle/>
          <a:p>
            <a:r>
              <a:rPr lang="en-US" sz="3200" b="1" dirty="0">
                <a:ln w="0"/>
                <a:latin typeface="Comic Sans MS" panose="030F0702030302020204" pitchFamily="66" charset="0"/>
              </a:rPr>
              <a:t>Definition</a:t>
            </a:r>
          </a:p>
        </p:txBody>
      </p:sp>
      <p:sp>
        <p:nvSpPr>
          <p:cNvPr id="6" name="Content Placeholder 5">
            <a:extLst>
              <a:ext uri="{FF2B5EF4-FFF2-40B4-BE49-F238E27FC236}">
                <a16:creationId xmlns:a16="http://schemas.microsoft.com/office/drawing/2014/main" id="{F85E3446-D96E-4A97-85BA-AD56B23240D8}"/>
              </a:ext>
            </a:extLst>
          </p:cNvPr>
          <p:cNvSpPr>
            <a:spLocks noGrp="1"/>
          </p:cNvSpPr>
          <p:nvPr>
            <p:ph sz="half" idx="2"/>
          </p:nvPr>
        </p:nvSpPr>
        <p:spPr>
          <a:xfrm>
            <a:off x="814729" y="2846162"/>
            <a:ext cx="5189856" cy="3109913"/>
          </a:xfrm>
        </p:spPr>
        <p:txBody>
          <a:bodyPr>
            <a:normAutofit/>
          </a:bodyPr>
          <a:lstStyle/>
          <a:p>
            <a:pPr marL="0" indent="0">
              <a:buNone/>
            </a:pPr>
            <a:r>
              <a:rPr lang="en-US" sz="2800" b="1" dirty="0">
                <a:ln w="0"/>
                <a:latin typeface="Comic Sans MS" panose="030F0702030302020204" pitchFamily="66" charset="0"/>
                <a:ea typeface="Calibri" panose="020F0502020204030204" pitchFamily="34" charset="0"/>
              </a:rPr>
              <a:t>Siege is a Hypertext Transfer Protocol (HTTP) and HTTPS load testing and web server benchmarking utility developed by Jeffrey Fulmer. </a:t>
            </a:r>
            <a:endParaRPr lang="en-US" sz="2800" b="1" dirty="0">
              <a:ln w="0"/>
              <a:latin typeface="Comic Sans MS" panose="030F0702030302020204" pitchFamily="66" charset="0"/>
            </a:endParaRPr>
          </a:p>
        </p:txBody>
      </p:sp>
      <p:sp>
        <p:nvSpPr>
          <p:cNvPr id="7" name="Text Placeholder 6">
            <a:extLst>
              <a:ext uri="{FF2B5EF4-FFF2-40B4-BE49-F238E27FC236}">
                <a16:creationId xmlns:a16="http://schemas.microsoft.com/office/drawing/2014/main" id="{BD56713E-1030-4E3A-B73A-7CACD8638468}"/>
              </a:ext>
            </a:extLst>
          </p:cNvPr>
          <p:cNvSpPr>
            <a:spLocks noGrp="1"/>
          </p:cNvSpPr>
          <p:nvPr>
            <p:ph type="body" sz="quarter" idx="3"/>
          </p:nvPr>
        </p:nvSpPr>
        <p:spPr/>
        <p:txBody>
          <a:bodyPr/>
          <a:lstStyle/>
          <a:p>
            <a:r>
              <a:rPr lang="en-US" sz="3200" b="1" dirty="0">
                <a:ln w="0"/>
                <a:latin typeface="Comic Sans MS" panose="030F0702030302020204" pitchFamily="66" charset="0"/>
              </a:rPr>
              <a:t>Options</a:t>
            </a:r>
          </a:p>
        </p:txBody>
      </p:sp>
      <p:sp>
        <p:nvSpPr>
          <p:cNvPr id="8" name="Content Placeholder 7">
            <a:extLst>
              <a:ext uri="{FF2B5EF4-FFF2-40B4-BE49-F238E27FC236}">
                <a16:creationId xmlns:a16="http://schemas.microsoft.com/office/drawing/2014/main" id="{FCF4DB9A-893A-4CBF-9B17-6DD2AC3A74FE}"/>
              </a:ext>
            </a:extLst>
          </p:cNvPr>
          <p:cNvSpPr>
            <a:spLocks noGrp="1"/>
          </p:cNvSpPr>
          <p:nvPr>
            <p:ph sz="quarter" idx="4"/>
          </p:nvPr>
        </p:nvSpPr>
        <p:spPr>
          <a:xfrm>
            <a:off x="6862130" y="2559712"/>
            <a:ext cx="5194583" cy="1682619"/>
          </a:xfrm>
        </p:spPr>
        <p:txBody>
          <a:bodyPr>
            <a:noAutofit/>
          </a:bodyPr>
          <a:lstStyle/>
          <a:p>
            <a:pPr marR="0">
              <a:lnSpc>
                <a:spcPct val="107000"/>
              </a:lnSpc>
              <a:spcBef>
                <a:spcPts val="0"/>
              </a:spcBef>
              <a:spcAft>
                <a:spcPts val="800"/>
              </a:spcAft>
              <a:buFont typeface="Arial" panose="020B0604020202020204" pitchFamily="34" charset="0"/>
              <a:buChar char="•"/>
            </a:pPr>
            <a:endParaRPr lang="en-US" sz="2400" b="1" dirty="0">
              <a:ln w="0"/>
              <a:latin typeface="Comic Sans MS" panose="030F0702030302020204" pitchFamily="66" charset="0"/>
              <a:ea typeface="Calibri" panose="020F0502020204030204" pitchFamily="34" charset="0"/>
              <a:cs typeface="Arial" panose="020B0604020202020204" pitchFamily="34" charset="0"/>
            </a:endParaRPr>
          </a:p>
          <a:p>
            <a:pPr marR="0">
              <a:lnSpc>
                <a:spcPct val="107000"/>
              </a:lnSpc>
              <a:spcBef>
                <a:spcPts val="0"/>
              </a:spcBef>
              <a:spcAft>
                <a:spcPts val="800"/>
              </a:spcAft>
              <a:buFont typeface="Arial" panose="020B0604020202020204" pitchFamily="34" charset="0"/>
              <a:buChar char="•"/>
            </a:pPr>
            <a:endParaRPr lang="en-US" sz="2400" b="1" dirty="0">
              <a:ln w="0"/>
              <a:latin typeface="Comic Sans MS" panose="030F0702030302020204" pitchFamily="66" charset="0"/>
              <a:ea typeface="Calibri" panose="020F0502020204030204" pitchFamily="34" charset="0"/>
              <a:cs typeface="Arial" panose="020B0604020202020204" pitchFamily="34" charset="0"/>
            </a:endParaRPr>
          </a:p>
          <a:p>
            <a:pPr marR="0">
              <a:lnSpc>
                <a:spcPct val="107000"/>
              </a:lnSpc>
              <a:spcBef>
                <a:spcPts val="0"/>
              </a:spcBef>
              <a:spcAft>
                <a:spcPts val="800"/>
              </a:spcAft>
              <a:buFont typeface="Arial" panose="020B0604020202020204" pitchFamily="34" charset="0"/>
              <a:buChar char="•"/>
            </a:pPr>
            <a:r>
              <a:rPr lang="en-US" sz="2400" b="1" dirty="0">
                <a:effectLst/>
                <a:latin typeface="Comic Sans MS" panose="030F0702030302020204" pitchFamily="66" charset="0"/>
                <a:ea typeface="Calibri" panose="020F0502020204030204" pitchFamily="34" charset="0"/>
                <a:cs typeface="Arial" panose="020B0604020202020204" pitchFamily="34" charset="0"/>
              </a:rPr>
              <a:t>C</a:t>
            </a:r>
          </a:p>
          <a:p>
            <a:pPr marR="0">
              <a:lnSpc>
                <a:spcPct val="107000"/>
              </a:lnSpc>
              <a:spcBef>
                <a:spcPts val="0"/>
              </a:spcBef>
              <a:spcAft>
                <a:spcPts val="800"/>
              </a:spcAft>
              <a:buFont typeface="Arial" panose="020B0604020202020204" pitchFamily="34" charset="0"/>
              <a:buChar char="•"/>
            </a:pPr>
            <a:r>
              <a:rPr lang="en-US" sz="2400" b="1" dirty="0">
                <a:effectLst/>
                <a:latin typeface="Comic Sans MS" panose="030F0702030302020204" pitchFamily="66" charset="0"/>
                <a:ea typeface="Calibri" panose="020F0502020204030204" pitchFamily="34" charset="0"/>
                <a:cs typeface="Arial" panose="020B0604020202020204" pitchFamily="34" charset="0"/>
              </a:rPr>
              <a:t>c</a:t>
            </a:r>
          </a:p>
          <a:p>
            <a:pPr marR="0">
              <a:lnSpc>
                <a:spcPct val="107000"/>
              </a:lnSpc>
              <a:spcBef>
                <a:spcPts val="0"/>
              </a:spcBef>
              <a:spcAft>
                <a:spcPts val="800"/>
              </a:spcAft>
              <a:buFont typeface="Arial" panose="020B0604020202020204" pitchFamily="34" charset="0"/>
              <a:buChar char="•"/>
            </a:pPr>
            <a:r>
              <a:rPr lang="en-US" sz="2400" b="1" dirty="0">
                <a:effectLst/>
                <a:latin typeface="Comic Sans MS" panose="030F0702030302020204" pitchFamily="66" charset="0"/>
                <a:ea typeface="Calibri" panose="020F0502020204030204" pitchFamily="34" charset="0"/>
                <a:cs typeface="Arial" panose="020B0604020202020204" pitchFamily="34" charset="0"/>
              </a:rPr>
              <a:t>t</a:t>
            </a:r>
          </a:p>
          <a:p>
            <a:pPr marR="0">
              <a:lnSpc>
                <a:spcPct val="107000"/>
              </a:lnSpc>
              <a:spcBef>
                <a:spcPts val="0"/>
              </a:spcBef>
              <a:spcAft>
                <a:spcPts val="800"/>
              </a:spcAft>
              <a:buFont typeface="Arial" panose="020B0604020202020204" pitchFamily="34" charset="0"/>
              <a:buChar char="•"/>
            </a:pPr>
            <a:r>
              <a:rPr lang="en-US" sz="2400" b="1" dirty="0">
                <a:latin typeface="Comic Sans MS" panose="030F0702030302020204" pitchFamily="66" charset="0"/>
                <a:ea typeface="Calibri" panose="020F0502020204030204" pitchFamily="34" charset="0"/>
                <a:cs typeface="Arial" panose="020B0604020202020204" pitchFamily="34" charset="0"/>
              </a:rPr>
              <a:t>d</a:t>
            </a:r>
            <a:endParaRPr lang="en-US" sz="2400" b="1" dirty="0">
              <a:effectLst/>
              <a:latin typeface="Comic Sans MS" panose="030F0702030302020204" pitchFamily="66" charset="0"/>
              <a:ea typeface="Calibri" panose="020F0502020204030204" pitchFamily="34" charset="0"/>
              <a:cs typeface="Arial" panose="020B0604020202020204" pitchFamily="34" charset="0"/>
            </a:endParaRPr>
          </a:p>
          <a:p>
            <a:pPr marL="0">
              <a:lnSpc>
                <a:spcPct val="107000"/>
              </a:lnSpc>
              <a:spcBef>
                <a:spcPts val="0"/>
              </a:spcBef>
              <a:spcAft>
                <a:spcPts val="800"/>
              </a:spcAft>
              <a:buFont typeface="Arial" panose="020B0604020202020204" pitchFamily="34" charset="0"/>
              <a:buChar char="•"/>
            </a:pPr>
            <a:r>
              <a:rPr lang="en-US" sz="2400" b="1" dirty="0">
                <a:ln w="0"/>
                <a:latin typeface="Comic Sans MS" panose="030F0702030302020204" pitchFamily="66" charset="0"/>
                <a:ea typeface="Calibri" panose="020F0502020204030204" pitchFamily="34" charset="0"/>
                <a:cs typeface="Arial" panose="020B0604020202020204" pitchFamily="34" charset="0"/>
              </a:rPr>
              <a:t>b</a:t>
            </a:r>
          </a:p>
          <a:p>
            <a:pPr marL="0">
              <a:lnSpc>
                <a:spcPct val="107000"/>
              </a:lnSpc>
              <a:spcBef>
                <a:spcPts val="0"/>
              </a:spcBef>
              <a:spcAft>
                <a:spcPts val="800"/>
              </a:spcAft>
              <a:buFont typeface="Arial" panose="020B0604020202020204" pitchFamily="34" charset="0"/>
              <a:buChar char="•"/>
            </a:pPr>
            <a:r>
              <a:rPr lang="en-US" sz="2400" b="1" dirty="0">
                <a:ln w="0"/>
                <a:latin typeface="Comic Sans MS" panose="030F0702030302020204" pitchFamily="66" charset="0"/>
                <a:ea typeface="Calibri" panose="020F0502020204030204" pitchFamily="34" charset="0"/>
                <a:cs typeface="Arial" panose="020B0604020202020204" pitchFamily="34" charset="0"/>
              </a:rPr>
              <a:t>H</a:t>
            </a:r>
          </a:p>
          <a:p>
            <a:pPr marL="0" marR="0" indent="0">
              <a:lnSpc>
                <a:spcPct val="107000"/>
              </a:lnSpc>
              <a:spcBef>
                <a:spcPts val="0"/>
              </a:spcBef>
              <a:spcAft>
                <a:spcPts val="800"/>
              </a:spcAft>
              <a:buNone/>
            </a:pPr>
            <a:endParaRPr lang="en-US" sz="2400" b="1" dirty="0">
              <a:effectLst/>
              <a:latin typeface="Comic Sans MS" panose="030F0702030302020204" pitchFamily="66" charset="0"/>
              <a:ea typeface="Calibri" panose="020F0502020204030204" pitchFamily="34" charset="0"/>
              <a:cs typeface="Arial" panose="020B0604020202020204" pitchFamily="34" charset="0"/>
            </a:endParaRPr>
          </a:p>
          <a:p>
            <a:pPr marR="0">
              <a:lnSpc>
                <a:spcPct val="107000"/>
              </a:lnSpc>
              <a:spcBef>
                <a:spcPts val="0"/>
              </a:spcBef>
              <a:spcAft>
                <a:spcPts val="800"/>
              </a:spcAft>
              <a:buFont typeface="Arial" panose="020B0604020202020204" pitchFamily="34" charset="0"/>
              <a:buChar char="•"/>
            </a:pPr>
            <a:endParaRPr lang="en-US" sz="2400" b="1" dirty="0">
              <a:ln w="0"/>
              <a:latin typeface="Comic Sans MS" panose="030F0702030302020204" pitchFamily="66" charset="0"/>
              <a:ea typeface="Calibri" panose="020F0502020204030204" pitchFamily="34" charset="0"/>
              <a:cs typeface="Arial" panose="020B0604020202020204" pitchFamily="34" charset="0"/>
            </a:endParaRPr>
          </a:p>
        </p:txBody>
      </p:sp>
      <p:sp>
        <p:nvSpPr>
          <p:cNvPr id="9" name="Content Placeholder 7">
            <a:extLst>
              <a:ext uri="{FF2B5EF4-FFF2-40B4-BE49-F238E27FC236}">
                <a16:creationId xmlns:a16="http://schemas.microsoft.com/office/drawing/2014/main" id="{7407A0C9-64C6-48E9-9797-2C0960A6566F}"/>
              </a:ext>
            </a:extLst>
          </p:cNvPr>
          <p:cNvSpPr txBox="1">
            <a:spLocks/>
          </p:cNvSpPr>
          <p:nvPr/>
        </p:nvSpPr>
        <p:spPr>
          <a:xfrm>
            <a:off x="9927229" y="2469227"/>
            <a:ext cx="5194583" cy="1682619"/>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a:lnSpc>
                <a:spcPct val="107000"/>
              </a:lnSpc>
              <a:spcBef>
                <a:spcPts val="0"/>
              </a:spcBef>
              <a:spcAft>
                <a:spcPts val="800"/>
              </a:spcAft>
              <a:buFont typeface="Arial" panose="020B0604020202020204" pitchFamily="34" charset="0"/>
              <a:buChar char="•"/>
            </a:pPr>
            <a:endParaRPr lang="en-US" sz="2400" b="1" dirty="0">
              <a:ln w="0"/>
              <a:latin typeface="Comic Sans MS" panose="030F0702030302020204" pitchFamily="66" charset="0"/>
              <a:ea typeface="Calibri" panose="020F0502020204030204" pitchFamily="34" charset="0"/>
              <a:cs typeface="Arial" panose="020B0604020202020204" pitchFamily="34" charset="0"/>
            </a:endParaRPr>
          </a:p>
          <a:p>
            <a:pPr marL="0">
              <a:lnSpc>
                <a:spcPct val="107000"/>
              </a:lnSpc>
              <a:spcBef>
                <a:spcPts val="0"/>
              </a:spcBef>
              <a:spcAft>
                <a:spcPts val="800"/>
              </a:spcAft>
              <a:buFont typeface="Arial" panose="020B0604020202020204" pitchFamily="34" charset="0"/>
              <a:buChar char="•"/>
            </a:pPr>
            <a:endParaRPr lang="en-US" sz="2400" b="1" dirty="0">
              <a:ln w="0"/>
              <a:latin typeface="Comic Sans MS" panose="030F0702030302020204" pitchFamily="66" charset="0"/>
              <a:ea typeface="Calibri" panose="020F0502020204030204" pitchFamily="34" charset="0"/>
              <a:cs typeface="Arial" panose="020B0604020202020204" pitchFamily="34" charset="0"/>
            </a:endParaRPr>
          </a:p>
          <a:p>
            <a:pPr marL="0">
              <a:lnSpc>
                <a:spcPct val="107000"/>
              </a:lnSpc>
              <a:spcBef>
                <a:spcPts val="0"/>
              </a:spcBef>
              <a:spcAft>
                <a:spcPts val="800"/>
              </a:spcAft>
              <a:buFont typeface="Arial" panose="020B0604020202020204" pitchFamily="34" charset="0"/>
              <a:buChar char="•"/>
            </a:pPr>
            <a:endParaRPr lang="en-US" sz="2400" b="1" dirty="0">
              <a:ln w="0"/>
              <a:latin typeface="Comic Sans MS" panose="030F0702030302020204" pitchFamily="66" charset="0"/>
              <a:ea typeface="Calibri" panose="020F050202020403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BD6687F3-A6EE-453E-98EA-7643D69B6C47}"/>
              </a:ext>
            </a:extLst>
          </p:cNvPr>
          <p:cNvSpPr/>
          <p:nvPr/>
        </p:nvSpPr>
        <p:spPr>
          <a:xfrm>
            <a:off x="6454313" y="2827338"/>
            <a:ext cx="5400230" cy="601662"/>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2400" b="1" dirty="0">
                <a:ln w="0"/>
                <a:latin typeface="Comic Sans MS" panose="030F0702030302020204" pitchFamily="66" charset="0"/>
                <a:ea typeface="Calibri" panose="020F0502020204030204" pitchFamily="34" charset="0"/>
                <a:cs typeface="Arial" panose="020B0604020202020204" pitchFamily="34" charset="0"/>
              </a:rPr>
              <a:t>$ siege -f /</a:t>
            </a:r>
            <a:r>
              <a:rPr lang="en-US" sz="2400" b="1" dirty="0" err="1">
                <a:ln w="0"/>
                <a:latin typeface="Comic Sans MS" panose="030F0702030302020204" pitchFamily="66" charset="0"/>
                <a:ea typeface="Calibri" panose="020F0502020204030204" pitchFamily="34" charset="0"/>
                <a:cs typeface="Arial" panose="020B0604020202020204" pitchFamily="34" charset="0"/>
              </a:rPr>
              <a:t>usr</a:t>
            </a:r>
            <a:r>
              <a:rPr lang="en-US" sz="2400" b="1" dirty="0">
                <a:ln w="0"/>
                <a:latin typeface="Comic Sans MS" panose="030F0702030302020204" pitchFamily="66" charset="0"/>
                <a:ea typeface="Calibri" panose="020F0502020204030204" pitchFamily="34" charset="0"/>
                <a:cs typeface="Arial" panose="020B0604020202020204" pitchFamily="34" charset="0"/>
              </a:rPr>
              <a:t>/local/</a:t>
            </a:r>
            <a:r>
              <a:rPr lang="en-US" sz="2400" b="1" dirty="0" err="1">
                <a:ln w="0"/>
                <a:latin typeface="Comic Sans MS" panose="030F0702030302020204" pitchFamily="66" charset="0"/>
                <a:ea typeface="Calibri" panose="020F0502020204030204" pitchFamily="34" charset="0"/>
                <a:cs typeface="Arial" panose="020B0604020202020204" pitchFamily="34" charset="0"/>
              </a:rPr>
              <a:t>etc</a:t>
            </a:r>
            <a:r>
              <a:rPr lang="en-US" sz="2400" b="1" dirty="0">
                <a:ln w="0"/>
                <a:latin typeface="Comic Sans MS" panose="030F0702030302020204" pitchFamily="66" charset="0"/>
                <a:ea typeface="Calibri" panose="020F0502020204030204" pitchFamily="34" charset="0"/>
                <a:cs typeface="Arial" panose="020B0604020202020204" pitchFamily="34" charset="0"/>
              </a:rPr>
              <a:t>/urls.txt</a:t>
            </a:r>
          </a:p>
        </p:txBody>
      </p:sp>
    </p:spTree>
    <p:extLst>
      <p:ext uri="{BB962C8B-B14F-4D97-AF65-F5344CB8AC3E}">
        <p14:creationId xmlns:p14="http://schemas.microsoft.com/office/powerpoint/2010/main" val="410947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A4E9F1-480B-4C2A-B7E3-70764D826FFB}"/>
              </a:ext>
            </a:extLst>
          </p:cNvPr>
          <p:cNvSpPr>
            <a:spLocks noGrp="1"/>
          </p:cNvSpPr>
          <p:nvPr>
            <p:ph type="body" idx="1"/>
          </p:nvPr>
        </p:nvSpPr>
        <p:spPr>
          <a:xfrm>
            <a:off x="379834" y="3377405"/>
            <a:ext cx="5189857" cy="576262"/>
          </a:xfrm>
        </p:spPr>
        <p:txBody>
          <a:bodyPr/>
          <a:lstStyle/>
          <a:p>
            <a:r>
              <a:rPr lang="en-US" sz="3200" b="1" dirty="0">
                <a:ln w="0"/>
                <a:latin typeface="Comic Sans MS" panose="030F0702030302020204" pitchFamily="66" charset="0"/>
                <a:ea typeface="Calibri" panose="020F0502020204030204" pitchFamily="34" charset="0"/>
              </a:rPr>
              <a:t>Output By Domain</a:t>
            </a:r>
            <a:endParaRPr lang="en-US" sz="3600" b="1" dirty="0">
              <a:ln w="0"/>
              <a:latin typeface="Comic Sans MS" panose="030F0702030302020204" pitchFamily="66" charset="0"/>
            </a:endParaRPr>
          </a:p>
        </p:txBody>
      </p:sp>
      <p:sp>
        <p:nvSpPr>
          <p:cNvPr id="7" name="Title 1">
            <a:extLst>
              <a:ext uri="{FF2B5EF4-FFF2-40B4-BE49-F238E27FC236}">
                <a16:creationId xmlns:a16="http://schemas.microsoft.com/office/drawing/2014/main" id="{B94CA308-4AD9-42A0-9E07-7C90CF4949DE}"/>
              </a:ext>
            </a:extLst>
          </p:cNvPr>
          <p:cNvSpPr>
            <a:spLocks noGrp="1"/>
          </p:cNvSpPr>
          <p:nvPr>
            <p:ph type="title"/>
          </p:nvPr>
        </p:nvSpPr>
        <p:spPr>
          <a:xfrm>
            <a:off x="638550" y="719200"/>
            <a:ext cx="10571998" cy="970450"/>
          </a:xfrm>
        </p:spPr>
        <p:txBody>
          <a:bodyPr/>
          <a:lstStyle/>
          <a:p>
            <a:pPr algn="ctr"/>
            <a:r>
              <a:rPr lang="en-US" sz="8000" dirty="0">
                <a:ln w="0"/>
                <a:solidFill>
                  <a:schemeClr val="bg1"/>
                </a:solidFill>
                <a:latin typeface="Comic Sans MS" panose="030F0702030302020204" pitchFamily="66" charset="0"/>
                <a:ea typeface="Calibri" panose="020F0502020204030204" pitchFamily="34" charset="0"/>
              </a:rPr>
              <a:t>SIEGE </a:t>
            </a:r>
            <a:endParaRPr lang="en-US" sz="8000" dirty="0">
              <a:ln w="0"/>
              <a:solidFill>
                <a:schemeClr val="bg1"/>
              </a:solidFill>
              <a:latin typeface="Comic Sans MS" panose="030F0702030302020204" pitchFamily="66" charset="0"/>
            </a:endParaRPr>
          </a:p>
        </p:txBody>
      </p:sp>
      <p:pic>
        <p:nvPicPr>
          <p:cNvPr id="10" name="Content Placeholder 9">
            <a:extLst>
              <a:ext uri="{FF2B5EF4-FFF2-40B4-BE49-F238E27FC236}">
                <a16:creationId xmlns:a16="http://schemas.microsoft.com/office/drawing/2014/main" id="{979F1093-5605-4CDC-A4B6-3F5213D82147}"/>
              </a:ext>
            </a:extLst>
          </p:cNvPr>
          <p:cNvPicPr>
            <a:picLocks noGrp="1"/>
          </p:cNvPicPr>
          <p:nvPr>
            <p:ph sz="quarter" idx="4"/>
          </p:nvPr>
        </p:nvPicPr>
        <p:blipFill>
          <a:blip r:embed="rId2">
            <a:grayscl/>
            <a:extLst>
              <a:ext uri="{28A0092B-C50C-407E-A947-70E740481C1C}">
                <a14:useLocalDpi xmlns:a14="http://schemas.microsoft.com/office/drawing/2010/main" val="0"/>
              </a:ext>
            </a:extLst>
          </a:blip>
          <a:srcRect t="5629" r="30289" b="6291"/>
          <a:stretch>
            <a:fillRect/>
          </a:stretch>
        </p:blipFill>
        <p:spPr bwMode="auto">
          <a:xfrm>
            <a:off x="5569691" y="2299721"/>
            <a:ext cx="6105238" cy="4133736"/>
          </a:xfrm>
          <a:prstGeom prst="rect">
            <a:avLst/>
          </a:prstGeom>
          <a:ln>
            <a:noFill/>
          </a:ln>
          <a:effectLst>
            <a:outerShdw blurRad="292100" dist="139700" dir="2700000" algn="tl" rotWithShape="0">
              <a:srgbClr val="333333">
                <a:alpha val="65000"/>
              </a:srgbClr>
            </a:outerShdw>
          </a:effectLst>
        </p:spPr>
      </p:pic>
      <p:sp>
        <p:nvSpPr>
          <p:cNvPr id="18" name="Rectangle: Rounded Corners 17">
            <a:extLst>
              <a:ext uri="{FF2B5EF4-FFF2-40B4-BE49-F238E27FC236}">
                <a16:creationId xmlns:a16="http://schemas.microsoft.com/office/drawing/2014/main" id="{52686269-1AE7-4327-882D-80ADFD5864F9}"/>
              </a:ext>
            </a:extLst>
          </p:cNvPr>
          <p:cNvSpPr/>
          <p:nvPr/>
        </p:nvSpPr>
        <p:spPr>
          <a:xfrm>
            <a:off x="764376" y="4150760"/>
            <a:ext cx="4378402" cy="601662"/>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3200" b="1" dirty="0">
                <a:ln w="0"/>
                <a:latin typeface="Comic Sans MS" panose="030F0702030302020204" pitchFamily="66" charset="0"/>
                <a:ea typeface="Calibri" panose="020F0502020204030204" pitchFamily="34" charset="0"/>
                <a:cs typeface="Arial" panose="020B0604020202020204" pitchFamily="34" charset="0"/>
              </a:rPr>
              <a:t>$ siege domain.name</a:t>
            </a:r>
          </a:p>
        </p:txBody>
      </p:sp>
    </p:spTree>
    <p:extLst>
      <p:ext uri="{BB962C8B-B14F-4D97-AF65-F5344CB8AC3E}">
        <p14:creationId xmlns:p14="http://schemas.microsoft.com/office/powerpoint/2010/main" val="3886359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7934112-B572-4C60-BA0E-4C612F7267A3}"/>
              </a:ext>
            </a:extLst>
          </p:cNvPr>
          <p:cNvSpPr>
            <a:spLocks noGrp="1"/>
          </p:cNvSpPr>
          <p:nvPr>
            <p:ph type="body" idx="1"/>
          </p:nvPr>
        </p:nvSpPr>
        <p:spPr>
          <a:xfrm>
            <a:off x="814728" y="2251076"/>
            <a:ext cx="5189857" cy="576262"/>
          </a:xfrm>
        </p:spPr>
        <p:txBody>
          <a:bodyPr/>
          <a:lstStyle/>
          <a:p>
            <a:r>
              <a:rPr lang="en-US" sz="3200" b="1" dirty="0">
                <a:ln w="0"/>
                <a:latin typeface="Comic Sans MS" panose="030F0702030302020204" pitchFamily="66" charset="0"/>
              </a:rPr>
              <a:t>Definition</a:t>
            </a:r>
          </a:p>
        </p:txBody>
      </p:sp>
      <p:sp>
        <p:nvSpPr>
          <p:cNvPr id="6" name="Content Placeholder 5">
            <a:extLst>
              <a:ext uri="{FF2B5EF4-FFF2-40B4-BE49-F238E27FC236}">
                <a16:creationId xmlns:a16="http://schemas.microsoft.com/office/drawing/2014/main" id="{F85E3446-D96E-4A97-85BA-AD56B23240D8}"/>
              </a:ext>
            </a:extLst>
          </p:cNvPr>
          <p:cNvSpPr>
            <a:spLocks noGrp="1"/>
          </p:cNvSpPr>
          <p:nvPr>
            <p:ph sz="half" idx="2"/>
          </p:nvPr>
        </p:nvSpPr>
        <p:spPr>
          <a:xfrm>
            <a:off x="814728" y="3039268"/>
            <a:ext cx="5189856" cy="3109913"/>
          </a:xfrm>
        </p:spPr>
        <p:txBody>
          <a:bodyPr>
            <a:normAutofit/>
          </a:bodyPr>
          <a:lstStyle/>
          <a:p>
            <a:pPr marL="0" indent="0">
              <a:buNone/>
            </a:pPr>
            <a:r>
              <a:rPr lang="en-US" sz="2800" b="1" dirty="0">
                <a:ln w="0"/>
                <a:latin typeface="Comic Sans MS" panose="030F0702030302020204" pitchFamily="66" charset="0"/>
                <a:ea typeface="Calibri" panose="020F0502020204030204" pitchFamily="34" charset="0"/>
              </a:rPr>
              <a:t>Httpref is a tool for measuring web server performance. It provides a flexible facility for generating various HTTP workloads and for measuring server performance.</a:t>
            </a:r>
            <a:endParaRPr lang="en-US" sz="2800" b="1" dirty="0">
              <a:ln w="0"/>
              <a:latin typeface="Comic Sans MS" panose="030F0702030302020204" pitchFamily="66" charset="0"/>
            </a:endParaRPr>
          </a:p>
        </p:txBody>
      </p:sp>
      <p:sp>
        <p:nvSpPr>
          <p:cNvPr id="7" name="Text Placeholder 6">
            <a:extLst>
              <a:ext uri="{FF2B5EF4-FFF2-40B4-BE49-F238E27FC236}">
                <a16:creationId xmlns:a16="http://schemas.microsoft.com/office/drawing/2014/main" id="{BD56713E-1030-4E3A-B73A-7CACD8638468}"/>
              </a:ext>
            </a:extLst>
          </p:cNvPr>
          <p:cNvSpPr>
            <a:spLocks noGrp="1"/>
          </p:cNvSpPr>
          <p:nvPr>
            <p:ph type="body" sz="quarter" idx="3"/>
          </p:nvPr>
        </p:nvSpPr>
        <p:spPr/>
        <p:txBody>
          <a:bodyPr/>
          <a:lstStyle/>
          <a:p>
            <a:r>
              <a:rPr lang="en-US" sz="3200" b="1" dirty="0">
                <a:ln w="0"/>
                <a:latin typeface="Comic Sans MS" panose="030F0702030302020204" pitchFamily="66" charset="0"/>
              </a:rPr>
              <a:t>Steps</a:t>
            </a:r>
          </a:p>
        </p:txBody>
      </p:sp>
      <p:sp>
        <p:nvSpPr>
          <p:cNvPr id="8" name="Content Placeholder 7">
            <a:extLst>
              <a:ext uri="{FF2B5EF4-FFF2-40B4-BE49-F238E27FC236}">
                <a16:creationId xmlns:a16="http://schemas.microsoft.com/office/drawing/2014/main" id="{FCF4DB9A-893A-4CBF-9B17-6DD2AC3A74FE}"/>
              </a:ext>
            </a:extLst>
          </p:cNvPr>
          <p:cNvSpPr>
            <a:spLocks noGrp="1"/>
          </p:cNvSpPr>
          <p:nvPr>
            <p:ph sz="quarter" idx="4"/>
          </p:nvPr>
        </p:nvSpPr>
        <p:spPr>
          <a:xfrm>
            <a:off x="6379671" y="3530602"/>
            <a:ext cx="5194583" cy="3586893"/>
          </a:xfrm>
        </p:spPr>
        <p:txBody>
          <a:bodyPr>
            <a:noAutofit/>
          </a:bodyPr>
          <a:lstStyle/>
          <a:p>
            <a:pPr marL="0" marR="0">
              <a:lnSpc>
                <a:spcPct val="107000"/>
              </a:lnSpc>
              <a:spcBef>
                <a:spcPts val="0"/>
              </a:spcBef>
              <a:spcAft>
                <a:spcPts val="800"/>
              </a:spcAft>
              <a:buFont typeface="Arial" panose="020B0604020202020204" pitchFamily="34" charset="0"/>
              <a:buChar char="•"/>
            </a:pPr>
            <a:endParaRPr lang="en-US" b="1" dirty="0">
              <a:ln w="0"/>
              <a:latin typeface="Comic Sans MS" panose="030F0702030302020204" pitchFamily="66"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endParaRPr lang="en-US" b="1" dirty="0">
              <a:ln w="0"/>
              <a:latin typeface="Comic Sans MS" panose="030F0702030302020204" pitchFamily="66"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b="1" dirty="0">
                <a:ln w="0"/>
                <a:latin typeface="Comic Sans MS" panose="030F0702030302020204" pitchFamily="66" charset="0"/>
                <a:ea typeface="Calibri" panose="020F0502020204030204" pitchFamily="34" charset="0"/>
                <a:cs typeface="Arial" panose="020B0604020202020204" pitchFamily="34" charset="0"/>
              </a:rPr>
              <a:t>appropriate timeout values</a:t>
            </a:r>
          </a:p>
          <a:p>
            <a:pPr marL="0" marR="0">
              <a:lnSpc>
                <a:spcPct val="107000"/>
              </a:lnSpc>
              <a:spcBef>
                <a:spcPts val="0"/>
              </a:spcBef>
              <a:spcAft>
                <a:spcPts val="800"/>
              </a:spcAft>
              <a:buFont typeface="Arial" panose="020B0604020202020204" pitchFamily="34" charset="0"/>
              <a:buChar char="•"/>
            </a:pPr>
            <a:r>
              <a:rPr lang="en-US" b="1" dirty="0">
                <a:effectLst/>
                <a:latin typeface="Comic Sans MS" panose="030F0702030302020204" pitchFamily="66" charset="0"/>
                <a:ea typeface="Calibri" panose="020F0502020204030204" pitchFamily="34" charset="0"/>
              </a:rPr>
              <a:t>Total Results</a:t>
            </a:r>
            <a:endParaRPr lang="en-US" b="1" dirty="0">
              <a:ln w="0"/>
              <a:latin typeface="Comic Sans MS" panose="030F0702030302020204" pitchFamily="66"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b="1" dirty="0">
                <a:effectLst/>
                <a:latin typeface="Comic Sans MS" panose="030F0702030302020204" pitchFamily="66" charset="0"/>
                <a:ea typeface="Calibri" panose="020F0502020204030204" pitchFamily="34" charset="0"/>
              </a:rPr>
              <a:t>Connection Results</a:t>
            </a:r>
            <a:endParaRPr lang="en-US" b="1" dirty="0">
              <a:ln w="0"/>
              <a:effectLst/>
              <a:latin typeface="Comic Sans MS" panose="030F0702030302020204" pitchFamily="66"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b="1" dirty="0">
                <a:effectLst/>
                <a:latin typeface="Comic Sans MS" panose="030F0702030302020204" pitchFamily="66" charset="0"/>
                <a:ea typeface="Calibri" panose="020F0502020204030204" pitchFamily="34" charset="0"/>
              </a:rPr>
              <a:t>Request Results</a:t>
            </a:r>
            <a:endParaRPr lang="en-US" b="1" dirty="0">
              <a:ln w="0"/>
              <a:latin typeface="Comic Sans MS" panose="030F0702030302020204" pitchFamily="66"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b="1" dirty="0">
                <a:effectLst/>
                <a:latin typeface="Comic Sans MS" panose="030F0702030302020204" pitchFamily="66" charset="0"/>
                <a:ea typeface="Calibri" panose="020F0502020204030204" pitchFamily="34" charset="0"/>
              </a:rPr>
              <a:t>Reply Results</a:t>
            </a:r>
            <a:endParaRPr lang="en-US" b="1" dirty="0">
              <a:ln w="0"/>
              <a:effectLst/>
              <a:latin typeface="Comic Sans MS" panose="030F0702030302020204" pitchFamily="66"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b="1" dirty="0">
                <a:effectLst/>
                <a:latin typeface="Comic Sans MS" panose="030F0702030302020204" pitchFamily="66" charset="0"/>
                <a:ea typeface="Calibri" panose="020F0502020204030204" pitchFamily="34" charset="0"/>
              </a:rPr>
              <a:t>Miscellaneous Results</a:t>
            </a:r>
            <a:endParaRPr lang="en-US" b="1" dirty="0">
              <a:ln w="0"/>
              <a:latin typeface="Comic Sans MS" panose="030F0702030302020204" pitchFamily="66" charset="0"/>
              <a:ea typeface="Calibri" panose="020F0502020204030204" pitchFamily="34" charset="0"/>
              <a:cs typeface="Arial" panose="020B0604020202020204" pitchFamily="34" charset="0"/>
            </a:endParaRPr>
          </a:p>
          <a:p>
            <a:pPr>
              <a:buFont typeface="Arial" panose="020B0604020202020204" pitchFamily="34" charset="0"/>
              <a:buChar char="•"/>
            </a:pPr>
            <a:endParaRPr lang="en-US" b="1" dirty="0">
              <a:ln w="0"/>
              <a:latin typeface="Comic Sans MS" panose="030F0702030302020204" pitchFamily="66" charset="0"/>
            </a:endParaRPr>
          </a:p>
        </p:txBody>
      </p:sp>
      <p:sp>
        <p:nvSpPr>
          <p:cNvPr id="3" name="Rectangle: Rounded Corners 2">
            <a:extLst>
              <a:ext uri="{FF2B5EF4-FFF2-40B4-BE49-F238E27FC236}">
                <a16:creationId xmlns:a16="http://schemas.microsoft.com/office/drawing/2014/main" id="{D539E242-E75B-4D84-9F95-161F1889C75D}"/>
              </a:ext>
            </a:extLst>
          </p:cNvPr>
          <p:cNvSpPr/>
          <p:nvPr/>
        </p:nvSpPr>
        <p:spPr>
          <a:xfrm>
            <a:off x="6379671" y="2751137"/>
            <a:ext cx="5383843" cy="576262"/>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2000" b="1" dirty="0" err="1">
                <a:effectLst/>
                <a:latin typeface="Comic Sans MS" panose="030F0702030302020204" pitchFamily="66" charset="0"/>
                <a:ea typeface="Calibri" panose="020F0502020204030204" pitchFamily="34" charset="0"/>
                <a:cs typeface="Arial" panose="020B0604020202020204" pitchFamily="34" charset="0"/>
              </a:rPr>
              <a:t>httperf</a:t>
            </a:r>
            <a:r>
              <a:rPr lang="en-US" sz="2000" b="1" dirty="0">
                <a:effectLst/>
                <a:latin typeface="Comic Sans MS" panose="030F0702030302020204" pitchFamily="66" charset="0"/>
                <a:ea typeface="Calibri" panose="020F0502020204030204" pitchFamily="34" charset="0"/>
                <a:cs typeface="Arial" panose="020B0604020202020204" pitchFamily="34" charset="0"/>
              </a:rPr>
              <a:t> --server </a:t>
            </a:r>
            <a:r>
              <a:rPr lang="en-US" sz="2000" b="1" dirty="0" err="1">
                <a:effectLst/>
                <a:latin typeface="Comic Sans MS" panose="030F0702030302020204" pitchFamily="66" charset="0"/>
                <a:ea typeface="Calibri" panose="020F0502020204030204" pitchFamily="34" charset="0"/>
                <a:cs typeface="Arial" panose="020B0604020202020204" pitchFamily="34" charset="0"/>
              </a:rPr>
              <a:t>wailua</a:t>
            </a:r>
            <a:r>
              <a:rPr lang="en-US" sz="2000" b="1" dirty="0">
                <a:effectLst/>
                <a:latin typeface="Comic Sans MS" panose="030F0702030302020204" pitchFamily="66" charset="0"/>
                <a:ea typeface="Calibri" panose="020F0502020204030204" pitchFamily="34" charset="0"/>
                <a:cs typeface="Arial" panose="020B0604020202020204" pitchFamily="34" charset="0"/>
              </a:rPr>
              <a:t> --port 6800</a:t>
            </a:r>
            <a:endParaRPr lang="en-US" sz="2000" dirty="0">
              <a:effectLst/>
              <a:latin typeface="Comic Sans MS" panose="030F0702030302020204" pitchFamily="66" charset="0"/>
              <a:ea typeface="Calibri" panose="020F050202020403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85C354D2-BB1A-490F-8534-8FB890FC9587}"/>
              </a:ext>
            </a:extLst>
          </p:cNvPr>
          <p:cNvSpPr/>
          <p:nvPr/>
        </p:nvSpPr>
        <p:spPr>
          <a:xfrm>
            <a:off x="6379671" y="3425698"/>
            <a:ext cx="5383843" cy="863599"/>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50000"/>
              </a:lnSpc>
              <a:spcBef>
                <a:spcPts val="0"/>
              </a:spcBef>
              <a:spcAft>
                <a:spcPts val="0"/>
              </a:spcAft>
            </a:pPr>
            <a:r>
              <a:rPr lang="en-US" sz="2000" b="1" dirty="0" err="1">
                <a:effectLst/>
                <a:latin typeface="Comic Sans MS" panose="030F0702030302020204" pitchFamily="66" charset="0"/>
                <a:ea typeface="Calibri" panose="020F0502020204030204" pitchFamily="34" charset="0"/>
                <a:cs typeface="Arial" panose="020B0604020202020204" pitchFamily="34" charset="0"/>
              </a:rPr>
              <a:t>httperf</a:t>
            </a:r>
            <a:r>
              <a:rPr lang="en-US" sz="2000" b="1" dirty="0">
                <a:effectLst/>
                <a:latin typeface="Comic Sans MS" panose="030F0702030302020204" pitchFamily="66" charset="0"/>
                <a:ea typeface="Calibri" panose="020F0502020204030204" pitchFamily="34" charset="0"/>
                <a:cs typeface="Arial" panose="020B0604020202020204" pitchFamily="34" charset="0"/>
              </a:rPr>
              <a:t> --server </a:t>
            </a:r>
            <a:r>
              <a:rPr lang="en-US" sz="2000" b="1" dirty="0" err="1">
                <a:effectLst/>
                <a:latin typeface="Comic Sans MS" panose="030F0702030302020204" pitchFamily="66" charset="0"/>
                <a:ea typeface="Calibri" panose="020F0502020204030204" pitchFamily="34" charset="0"/>
                <a:cs typeface="Arial" panose="020B0604020202020204" pitchFamily="34" charset="0"/>
              </a:rPr>
              <a:t>wailua</a:t>
            </a:r>
            <a:r>
              <a:rPr lang="en-US" sz="2000" b="1" dirty="0">
                <a:effectLst/>
                <a:latin typeface="Comic Sans MS" panose="030F0702030302020204" pitchFamily="66" charset="0"/>
                <a:ea typeface="Calibri" panose="020F0502020204030204" pitchFamily="34" charset="0"/>
                <a:cs typeface="Arial" panose="020B0604020202020204" pitchFamily="34" charset="0"/>
              </a:rPr>
              <a:t>--port 6800</a:t>
            </a:r>
          </a:p>
          <a:p>
            <a:pPr marL="0" marR="0" algn="l">
              <a:lnSpc>
                <a:spcPct val="150000"/>
              </a:lnSpc>
              <a:spcBef>
                <a:spcPts val="0"/>
              </a:spcBef>
              <a:spcAft>
                <a:spcPts val="0"/>
              </a:spcAft>
            </a:pPr>
            <a:r>
              <a:rPr lang="en-US" sz="2000" b="1" dirty="0">
                <a:effectLst/>
                <a:latin typeface="Comic Sans MS" panose="030F0702030302020204" pitchFamily="66" charset="0"/>
                <a:ea typeface="Calibri" panose="020F0502020204030204" pitchFamily="34" charset="0"/>
                <a:cs typeface="Arial" panose="020B0604020202020204" pitchFamily="34" charset="0"/>
              </a:rPr>
              <a:t> --num-conns100 --rate10--timeout 1</a:t>
            </a:r>
          </a:p>
        </p:txBody>
      </p:sp>
      <p:sp>
        <p:nvSpPr>
          <p:cNvPr id="18" name="Title 1">
            <a:extLst>
              <a:ext uri="{FF2B5EF4-FFF2-40B4-BE49-F238E27FC236}">
                <a16:creationId xmlns:a16="http://schemas.microsoft.com/office/drawing/2014/main" id="{55C778FF-BDA2-44BF-9F6D-9489B6E977FD}"/>
              </a:ext>
            </a:extLst>
          </p:cNvPr>
          <p:cNvSpPr>
            <a:spLocks noGrp="1"/>
          </p:cNvSpPr>
          <p:nvPr>
            <p:ph type="title"/>
          </p:nvPr>
        </p:nvSpPr>
        <p:spPr>
          <a:xfrm>
            <a:off x="810001" y="559150"/>
            <a:ext cx="10571998" cy="970450"/>
          </a:xfrm>
        </p:spPr>
        <p:txBody>
          <a:bodyPr/>
          <a:lstStyle/>
          <a:p>
            <a:pPr algn="ctr"/>
            <a:r>
              <a:rPr lang="en-US" sz="7200" dirty="0">
                <a:ln w="0"/>
                <a:solidFill>
                  <a:schemeClr val="bg1"/>
                </a:solidFill>
                <a:latin typeface="Comic Sans MS" panose="030F0702030302020204" pitchFamily="66" charset="0"/>
              </a:rPr>
              <a:t>Httpref</a:t>
            </a:r>
          </a:p>
        </p:txBody>
      </p:sp>
    </p:spTree>
    <p:extLst>
      <p:ext uri="{BB962C8B-B14F-4D97-AF65-F5344CB8AC3E}">
        <p14:creationId xmlns:p14="http://schemas.microsoft.com/office/powerpoint/2010/main" val="720369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9F4E-D84A-41CA-B8EB-F8FA1FE7843D}"/>
              </a:ext>
            </a:extLst>
          </p:cNvPr>
          <p:cNvSpPr>
            <a:spLocks noGrp="1"/>
          </p:cNvSpPr>
          <p:nvPr>
            <p:ph type="title"/>
          </p:nvPr>
        </p:nvSpPr>
        <p:spPr>
          <a:xfrm>
            <a:off x="810001" y="559150"/>
            <a:ext cx="10571998" cy="970450"/>
          </a:xfrm>
        </p:spPr>
        <p:txBody>
          <a:bodyPr/>
          <a:lstStyle/>
          <a:p>
            <a:pPr algn="ctr"/>
            <a:r>
              <a:rPr lang="en-US" sz="7200" dirty="0">
                <a:ln w="0"/>
                <a:solidFill>
                  <a:schemeClr val="bg1"/>
                </a:solidFill>
                <a:latin typeface="Comic Sans MS" panose="030F0702030302020204" pitchFamily="66" charset="0"/>
              </a:rPr>
              <a:t>Httpref</a:t>
            </a:r>
          </a:p>
        </p:txBody>
      </p:sp>
      <p:sp>
        <p:nvSpPr>
          <p:cNvPr id="9" name="Text Placeholder 8">
            <a:extLst>
              <a:ext uri="{FF2B5EF4-FFF2-40B4-BE49-F238E27FC236}">
                <a16:creationId xmlns:a16="http://schemas.microsoft.com/office/drawing/2014/main" id="{41709B96-C77B-491D-88EF-2C1C859F4770}"/>
              </a:ext>
            </a:extLst>
          </p:cNvPr>
          <p:cNvSpPr>
            <a:spLocks noGrp="1"/>
          </p:cNvSpPr>
          <p:nvPr>
            <p:ph type="body" idx="1"/>
          </p:nvPr>
        </p:nvSpPr>
        <p:spPr>
          <a:xfrm>
            <a:off x="6478854" y="2310401"/>
            <a:ext cx="5189857" cy="576262"/>
          </a:xfrm>
        </p:spPr>
        <p:txBody>
          <a:bodyPr/>
          <a:lstStyle/>
          <a:p>
            <a:r>
              <a:rPr lang="en-US" sz="4000" b="1" dirty="0">
                <a:ln w="0"/>
                <a:latin typeface="Comic Sans MS" panose="030F0702030302020204" pitchFamily="66" charset="0"/>
                <a:ea typeface="Calibri" panose="020F0502020204030204" pitchFamily="34" charset="0"/>
              </a:rPr>
              <a:t>Error</a:t>
            </a:r>
            <a:endParaRPr lang="en-US" sz="4000" b="1" dirty="0">
              <a:ln w="0"/>
              <a:latin typeface="Comic Sans MS" panose="030F0702030302020204" pitchFamily="66" charset="0"/>
            </a:endParaRPr>
          </a:p>
        </p:txBody>
      </p:sp>
      <p:sp>
        <p:nvSpPr>
          <p:cNvPr id="7" name="Content Placeholder 6">
            <a:extLst>
              <a:ext uri="{FF2B5EF4-FFF2-40B4-BE49-F238E27FC236}">
                <a16:creationId xmlns:a16="http://schemas.microsoft.com/office/drawing/2014/main" id="{7E2F9CCD-BA46-4A68-BB63-015ABD14CCEC}"/>
              </a:ext>
            </a:extLst>
          </p:cNvPr>
          <p:cNvSpPr>
            <a:spLocks noGrp="1"/>
          </p:cNvSpPr>
          <p:nvPr>
            <p:ph sz="half" idx="2"/>
          </p:nvPr>
        </p:nvSpPr>
        <p:spPr>
          <a:xfrm>
            <a:off x="6646806" y="2886663"/>
            <a:ext cx="5189856" cy="3109913"/>
          </a:xfrm>
        </p:spPr>
        <p:txBody>
          <a:bodyPr>
            <a:noAutofit/>
          </a:bodyPr>
          <a:lstStyle/>
          <a:p>
            <a:pPr marL="0" marR="0">
              <a:lnSpc>
                <a:spcPct val="107000"/>
              </a:lnSpc>
              <a:spcBef>
                <a:spcPts val="0"/>
              </a:spcBef>
              <a:spcAft>
                <a:spcPts val="800"/>
              </a:spcAft>
              <a:buFont typeface="Arial" panose="020B0604020202020204" pitchFamily="34" charset="0"/>
              <a:buChar char="•"/>
            </a:pPr>
            <a:r>
              <a:rPr lang="en-US" sz="2000" b="1">
                <a:ln w="0"/>
                <a:latin typeface="Comic Sans MS" panose="030F0702030302020204" pitchFamily="66" charset="0"/>
                <a:ea typeface="Calibri" panose="020F0502020204030204" pitchFamily="34" charset="0"/>
                <a:cs typeface="Arial" panose="020B0604020202020204" pitchFamily="34" charset="0"/>
              </a:rPr>
              <a:t>total </a:t>
            </a:r>
            <a:endParaRPr lang="en-US" sz="2000" b="1" dirty="0">
              <a:ln w="0"/>
              <a:latin typeface="Comic Sans MS" panose="030F0702030302020204" pitchFamily="66"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sz="2000" b="1" dirty="0">
                <a:ln w="0"/>
                <a:latin typeface="Comic Sans MS" panose="030F0702030302020204" pitchFamily="66" charset="0"/>
                <a:ea typeface="Calibri" panose="020F0502020204030204" pitchFamily="34" charset="0"/>
                <a:cs typeface="Arial" panose="020B0604020202020204" pitchFamily="34" charset="0"/>
              </a:rPr>
              <a:t>socket-</a:t>
            </a:r>
            <a:r>
              <a:rPr lang="en-US" sz="2000" b="1" dirty="0" err="1">
                <a:ln w="0"/>
                <a:latin typeface="Comic Sans MS" panose="030F0702030302020204" pitchFamily="66" charset="0"/>
                <a:ea typeface="Calibri" panose="020F0502020204030204" pitchFamily="34" charset="0"/>
                <a:cs typeface="Arial" panose="020B0604020202020204" pitchFamily="34" charset="0"/>
              </a:rPr>
              <a:t>timo</a:t>
            </a:r>
            <a:r>
              <a:rPr lang="en-US" sz="2000" b="1" dirty="0">
                <a:ln w="0"/>
                <a:latin typeface="Comic Sans MS" panose="030F0702030302020204" pitchFamily="66" charset="0"/>
                <a:ea typeface="Calibri" panose="020F0502020204030204" pitchFamily="34" charset="0"/>
                <a:cs typeface="Arial" panose="020B0604020202020204" pitchFamily="34" charset="0"/>
              </a:rPr>
              <a:t> </a:t>
            </a:r>
          </a:p>
          <a:p>
            <a:pPr marL="0" marR="0">
              <a:lnSpc>
                <a:spcPct val="107000"/>
              </a:lnSpc>
              <a:spcBef>
                <a:spcPts val="0"/>
              </a:spcBef>
              <a:spcAft>
                <a:spcPts val="800"/>
              </a:spcAft>
              <a:buFont typeface="Arial" panose="020B0604020202020204" pitchFamily="34" charset="0"/>
              <a:buChar char="•"/>
            </a:pPr>
            <a:r>
              <a:rPr lang="en-US" sz="2000" b="1" dirty="0" err="1">
                <a:ln w="0"/>
                <a:latin typeface="Comic Sans MS" panose="030F0702030302020204" pitchFamily="66" charset="0"/>
                <a:ea typeface="Calibri" panose="020F0502020204030204" pitchFamily="34" charset="0"/>
                <a:cs typeface="Arial" panose="020B0604020202020204" pitchFamily="34" charset="0"/>
              </a:rPr>
              <a:t>Connrefused</a:t>
            </a:r>
            <a:r>
              <a:rPr lang="en-US" sz="2000" b="1" dirty="0">
                <a:ln w="0"/>
                <a:latin typeface="Comic Sans MS" panose="030F0702030302020204" pitchFamily="66" charset="0"/>
                <a:ea typeface="Calibri" panose="020F0502020204030204" pitchFamily="34" charset="0"/>
                <a:cs typeface="Arial" panose="020B0604020202020204" pitchFamily="34" charset="0"/>
              </a:rPr>
              <a:t> </a:t>
            </a:r>
          </a:p>
          <a:p>
            <a:pPr marL="0" marR="0">
              <a:lnSpc>
                <a:spcPct val="107000"/>
              </a:lnSpc>
              <a:spcBef>
                <a:spcPts val="0"/>
              </a:spcBef>
              <a:spcAft>
                <a:spcPts val="800"/>
              </a:spcAft>
              <a:buFont typeface="Arial" panose="020B0604020202020204" pitchFamily="34" charset="0"/>
              <a:buChar char="•"/>
            </a:pPr>
            <a:r>
              <a:rPr lang="en-US" sz="2000" b="1" dirty="0" err="1">
                <a:ln w="0"/>
                <a:latin typeface="Comic Sans MS" panose="030F0702030302020204" pitchFamily="66" charset="0"/>
                <a:ea typeface="Calibri" panose="020F0502020204030204" pitchFamily="34" charset="0"/>
                <a:cs typeface="Arial" panose="020B0604020202020204" pitchFamily="34" charset="0"/>
              </a:rPr>
              <a:t>Connreset</a:t>
            </a:r>
            <a:endParaRPr lang="en-US" sz="2000" b="1" dirty="0">
              <a:ln w="0"/>
              <a:latin typeface="Comic Sans MS" panose="030F0702030302020204" pitchFamily="66" charset="0"/>
              <a:ea typeface="Calibri" panose="020F0502020204030204" pitchFamily="34" charset="0"/>
              <a:cs typeface="Arial" panose="020B0604020202020204" pitchFamily="34" charset="0"/>
            </a:endParaRPr>
          </a:p>
          <a:p>
            <a:pPr marL="0">
              <a:lnSpc>
                <a:spcPct val="107000"/>
              </a:lnSpc>
              <a:spcBef>
                <a:spcPts val="0"/>
              </a:spcBef>
              <a:spcAft>
                <a:spcPts val="800"/>
              </a:spcAft>
              <a:buFont typeface="Arial" panose="020B0604020202020204" pitchFamily="34" charset="0"/>
              <a:buChar char="•"/>
            </a:pPr>
            <a:r>
              <a:rPr lang="en-US" sz="2000" b="1" dirty="0">
                <a:ln w="0"/>
                <a:latin typeface="Comic Sans MS" panose="030F0702030302020204" pitchFamily="66" charset="0"/>
                <a:ea typeface="Calibri" panose="020F0502020204030204" pitchFamily="34" charset="0"/>
                <a:cs typeface="Arial" panose="020B0604020202020204" pitchFamily="34" charset="0"/>
              </a:rPr>
              <a:t>Other</a:t>
            </a:r>
          </a:p>
          <a:p>
            <a:pPr>
              <a:buFont typeface="Arial" panose="020B0604020202020204" pitchFamily="34" charset="0"/>
              <a:buChar char="•"/>
            </a:pPr>
            <a:endParaRPr lang="en-US" sz="2000" b="1" dirty="0">
              <a:ln w="0"/>
              <a:latin typeface="Comic Sans MS" panose="030F0702030302020204" pitchFamily="66" charset="0"/>
            </a:endParaRPr>
          </a:p>
          <a:p>
            <a:pPr marL="0" indent="0">
              <a:buNone/>
            </a:pPr>
            <a:endParaRPr lang="en-US" sz="2000" b="1" dirty="0">
              <a:ln w="0"/>
              <a:latin typeface="Comic Sans MS" panose="030F0702030302020204" pitchFamily="66" charset="0"/>
            </a:endParaRPr>
          </a:p>
        </p:txBody>
      </p:sp>
      <p:sp>
        <p:nvSpPr>
          <p:cNvPr id="10" name="Text Placeholder 9">
            <a:extLst>
              <a:ext uri="{FF2B5EF4-FFF2-40B4-BE49-F238E27FC236}">
                <a16:creationId xmlns:a16="http://schemas.microsoft.com/office/drawing/2014/main" id="{EBD02BF9-0E80-4610-A905-79655F241641}"/>
              </a:ext>
            </a:extLst>
          </p:cNvPr>
          <p:cNvSpPr>
            <a:spLocks noGrp="1"/>
          </p:cNvSpPr>
          <p:nvPr>
            <p:ph type="body" sz="quarter" idx="3"/>
          </p:nvPr>
        </p:nvSpPr>
        <p:spPr>
          <a:xfrm>
            <a:off x="439759" y="2310401"/>
            <a:ext cx="5194583" cy="576262"/>
          </a:xfrm>
        </p:spPr>
        <p:txBody>
          <a:bodyPr/>
          <a:lstStyle/>
          <a:p>
            <a:r>
              <a:rPr lang="en-US" sz="4000" b="1" dirty="0">
                <a:ln w="0"/>
                <a:latin typeface="Comic Sans MS" panose="030F0702030302020204" pitchFamily="66" charset="0"/>
              </a:rPr>
              <a:t>Output</a:t>
            </a:r>
          </a:p>
        </p:txBody>
      </p:sp>
      <p:pic>
        <p:nvPicPr>
          <p:cNvPr id="13" name="Content Placeholder 12">
            <a:extLst>
              <a:ext uri="{FF2B5EF4-FFF2-40B4-BE49-F238E27FC236}">
                <a16:creationId xmlns:a16="http://schemas.microsoft.com/office/drawing/2014/main" id="{89937AA7-DF7C-45FD-8194-73C658551CB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207153" y="2943631"/>
            <a:ext cx="6046690" cy="3653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7743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BE0E2E-9B59-4A53-A944-65714A3C6899}"/>
              </a:ext>
            </a:extLst>
          </p:cNvPr>
          <p:cNvSpPr>
            <a:spLocks noGrp="1"/>
          </p:cNvSpPr>
          <p:nvPr>
            <p:ph type="title"/>
          </p:nvPr>
        </p:nvSpPr>
        <p:spPr>
          <a:xfrm>
            <a:off x="1073150" y="28993"/>
            <a:ext cx="3547533" cy="1960228"/>
          </a:xfrm>
        </p:spPr>
        <p:txBody>
          <a:bodyPr/>
          <a:lstStyle/>
          <a:p>
            <a:pPr algn="ctr"/>
            <a:r>
              <a:rPr kumimoji="0" lang="en-US" sz="4300" b="1" i="0" u="none" strike="noStrike" kern="1200" cap="none" spc="0" normalizeH="0" baseline="0" noProof="0" dirty="0">
                <a:ln>
                  <a:noFill/>
                </a:ln>
                <a:solidFill>
                  <a:prstClr val="white"/>
                </a:solidFill>
                <a:effectLst/>
                <a:uLnTx/>
                <a:uFillTx/>
                <a:latin typeface="Comic Sans MS" panose="030F0702030302020204" pitchFamily="66" charset="0"/>
                <a:ea typeface="Calibri" panose="020F0502020204030204" pitchFamily="34" charset="0"/>
                <a:cs typeface="+mj-cs"/>
              </a:rPr>
              <a:t> Network Architecture</a:t>
            </a:r>
            <a:endParaRPr lang="en-US" sz="4300" dirty="0">
              <a:solidFill>
                <a:schemeClr val="bg1"/>
              </a:solidFill>
              <a:latin typeface="Comic Sans MS" panose="030F0702030302020204" pitchFamily="66" charset="0"/>
            </a:endParaRPr>
          </a:p>
        </p:txBody>
      </p:sp>
      <p:pic>
        <p:nvPicPr>
          <p:cNvPr id="14" name="Content Placeholder 13">
            <a:extLst>
              <a:ext uri="{FF2B5EF4-FFF2-40B4-BE49-F238E27FC236}">
                <a16:creationId xmlns:a16="http://schemas.microsoft.com/office/drawing/2014/main" id="{C5DF6B0C-52AC-44C4-A800-80F989ACCD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6352" y="635531"/>
            <a:ext cx="6848750" cy="4832207"/>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A7508D2E-793B-4277-AE58-85CBBDD9DF97}"/>
              </a:ext>
            </a:extLst>
          </p:cNvPr>
          <p:cNvSpPr>
            <a:spLocks noGrp="1"/>
          </p:cNvSpPr>
          <p:nvPr>
            <p:ph type="body" sz="half" idx="2"/>
          </p:nvPr>
        </p:nvSpPr>
        <p:spPr>
          <a:xfrm>
            <a:off x="1073150" y="2316723"/>
            <a:ext cx="3547533" cy="3600311"/>
          </a:xfrm>
        </p:spPr>
        <p:txBody>
          <a:bodyPr>
            <a:normAutofit/>
          </a:bodyPr>
          <a:lstStyle/>
          <a:p>
            <a:r>
              <a:rPr lang="en-US" sz="1800" b="1" dirty="0">
                <a:ln w="0"/>
                <a:latin typeface="Comic Sans MS" panose="030F0702030302020204" pitchFamily="66" charset="0"/>
                <a:ea typeface="Calibri" panose="020F0502020204030204" pitchFamily="34" charset="0"/>
              </a:rPr>
              <a:t>In the traditional network architecture, control plane and data plane are integrated and any changes to the system are dependent upon physical network devices, the protocols and software they support. Limited changes can be performed to the overall system as the network devices bottleneck logical network traffic flows.</a:t>
            </a:r>
            <a:endParaRPr lang="en-US" sz="1800" b="1" dirty="0">
              <a:ln w="0"/>
              <a:latin typeface="Comic Sans MS" panose="030F0702030302020204" pitchFamily="66" charset="0"/>
            </a:endParaRPr>
          </a:p>
          <a:p>
            <a:endParaRPr lang="en-US" b="1" dirty="0">
              <a:ln w="0"/>
              <a:latin typeface="Comic Sans MS" panose="030F0702030302020204" pitchFamily="66" charset="0"/>
            </a:endParaRPr>
          </a:p>
        </p:txBody>
      </p:sp>
    </p:spTree>
    <p:extLst>
      <p:ext uri="{BB962C8B-B14F-4D97-AF65-F5344CB8AC3E}">
        <p14:creationId xmlns:p14="http://schemas.microsoft.com/office/powerpoint/2010/main" val="3150496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85F0-E642-4CD1-978C-39F38B611D83}"/>
              </a:ext>
            </a:extLst>
          </p:cNvPr>
          <p:cNvSpPr>
            <a:spLocks noGrp="1"/>
          </p:cNvSpPr>
          <p:nvPr>
            <p:ph type="title"/>
          </p:nvPr>
        </p:nvSpPr>
        <p:spPr>
          <a:xfrm>
            <a:off x="906150" y="187753"/>
            <a:ext cx="3881534" cy="1618396"/>
          </a:xfrm>
        </p:spPr>
        <p:txBody>
          <a:bodyPr/>
          <a:lstStyle/>
          <a:p>
            <a:pPr algn="ctr"/>
            <a:r>
              <a:rPr lang="en-US" sz="4000" b="1" dirty="0">
                <a:solidFill>
                  <a:schemeClr val="bg1"/>
                </a:solidFill>
                <a:effectLst/>
                <a:latin typeface="Comic Sans MS" panose="030F0702030302020204" pitchFamily="66" charset="0"/>
                <a:ea typeface="Calibri" panose="020F0502020204030204" pitchFamily="34" charset="0"/>
              </a:rPr>
              <a:t> </a:t>
            </a:r>
            <a:r>
              <a:rPr lang="en-US" sz="4400" b="1" dirty="0">
                <a:solidFill>
                  <a:schemeClr val="bg1"/>
                </a:solidFill>
                <a:effectLst/>
                <a:latin typeface="Comic Sans MS" panose="030F0702030302020204" pitchFamily="66" charset="0"/>
                <a:ea typeface="Calibri" panose="020F0502020204030204" pitchFamily="34" charset="0"/>
              </a:rPr>
              <a:t>Network</a:t>
            </a:r>
            <a:r>
              <a:rPr lang="en-US" sz="4000" b="1" dirty="0">
                <a:solidFill>
                  <a:schemeClr val="bg1"/>
                </a:solidFill>
                <a:effectLst/>
                <a:latin typeface="Comic Sans MS" panose="030F0702030302020204" pitchFamily="66" charset="0"/>
                <a:ea typeface="Calibri" panose="020F0502020204030204" pitchFamily="34" charset="0"/>
              </a:rPr>
              <a:t> </a:t>
            </a:r>
            <a:r>
              <a:rPr lang="en-US" sz="3800" b="1" dirty="0">
                <a:solidFill>
                  <a:schemeClr val="bg1"/>
                </a:solidFill>
                <a:effectLst/>
                <a:latin typeface="Comic Sans MS" panose="030F0702030302020204" pitchFamily="66" charset="0"/>
                <a:ea typeface="Calibri" panose="020F0502020204030204" pitchFamily="34" charset="0"/>
              </a:rPr>
              <a:t>Infrastructure</a:t>
            </a:r>
            <a:endParaRPr lang="en-US" sz="3800" dirty="0"/>
          </a:p>
        </p:txBody>
      </p:sp>
      <p:sp>
        <p:nvSpPr>
          <p:cNvPr id="9" name="Text Placeholder 8">
            <a:extLst>
              <a:ext uri="{FF2B5EF4-FFF2-40B4-BE49-F238E27FC236}">
                <a16:creationId xmlns:a16="http://schemas.microsoft.com/office/drawing/2014/main" id="{6B2A2327-E488-4F34-8B6C-3CCFA3EA16FC}"/>
              </a:ext>
            </a:extLst>
          </p:cNvPr>
          <p:cNvSpPr>
            <a:spLocks noGrp="1"/>
          </p:cNvSpPr>
          <p:nvPr>
            <p:ph type="body" sz="half" idx="2"/>
          </p:nvPr>
        </p:nvSpPr>
        <p:spPr/>
        <p:txBody>
          <a:bodyPr>
            <a:normAutofit lnSpcReduction="10000"/>
          </a:bodyPr>
          <a:lstStyle/>
          <a:p>
            <a:r>
              <a:rPr lang="en-US" sz="1800" b="1" dirty="0">
                <a:ln w="0"/>
                <a:latin typeface="Comic Sans MS" panose="030F0702030302020204" pitchFamily="66" charset="0"/>
                <a:ea typeface="Times New Roman" panose="02020603050405020304" pitchFamily="18" charset="0"/>
              </a:rPr>
              <a:t>It consists of core layer switches which connect to distribution layer switches (sometimes called aggregation switches), which in turn connect to access layer switches. Access layer switches </a:t>
            </a:r>
            <a:r>
              <a:rPr lang="en-US" sz="1800" b="1" dirty="0">
                <a:ln w="0"/>
                <a:latin typeface="Comic Sans MS" panose="030F0702030302020204" pitchFamily="66" charset="0"/>
                <a:ea typeface="Calibri" panose="020F0502020204030204" pitchFamily="34" charset="0"/>
              </a:rPr>
              <a:t>are frequently located at the top of a rack, so, these are also known as top-of-rack (TOR) switches. Most network infrastructure is still laid out this way today.</a:t>
            </a:r>
            <a:endParaRPr lang="en-US" b="1" dirty="0">
              <a:ln w="0"/>
              <a:latin typeface="Comic Sans MS" panose="030F0702030302020204" pitchFamily="66" charset="0"/>
            </a:endParaRPr>
          </a:p>
        </p:txBody>
      </p:sp>
      <p:pic>
        <p:nvPicPr>
          <p:cNvPr id="12" name="Content Placeholder 11">
            <a:extLst>
              <a:ext uri="{FF2B5EF4-FFF2-40B4-BE49-F238E27FC236}">
                <a16:creationId xmlns:a16="http://schemas.microsoft.com/office/drawing/2014/main" id="{81ABE52E-D8BD-4D25-80CE-667D24B6EA3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6163" y="503852"/>
            <a:ext cx="7087021" cy="5131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66352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1411</TotalTime>
  <Words>1998</Words>
  <Application>Microsoft Office PowerPoint</Application>
  <PresentationFormat>Widescreen</PresentationFormat>
  <Paragraphs>354</Paragraphs>
  <Slides>74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Century Gothic</vt:lpstr>
      <vt:lpstr>Comic Sans MS</vt:lpstr>
      <vt:lpstr>Wingdings</vt:lpstr>
      <vt:lpstr>Wingdings 2</vt:lpstr>
      <vt:lpstr>Quotable</vt:lpstr>
      <vt:lpstr>SDN: Emulation, Implementation  and Load Balancing </vt:lpstr>
      <vt:lpstr>Traditional Network </vt:lpstr>
      <vt:lpstr>What’s Networking </vt:lpstr>
      <vt:lpstr>Network components</vt:lpstr>
      <vt:lpstr>Network Models</vt:lpstr>
      <vt:lpstr>Network Types</vt:lpstr>
      <vt:lpstr> Network Architecture</vt:lpstr>
      <vt:lpstr> Network Architecture</vt:lpstr>
      <vt:lpstr> Network Infrastructure</vt:lpstr>
      <vt:lpstr>Software Defined Network</vt:lpstr>
      <vt:lpstr>SDN Technology</vt:lpstr>
      <vt:lpstr>Why We Need SDN?</vt:lpstr>
      <vt:lpstr>SDN Architecture</vt:lpstr>
      <vt:lpstr>Control Layer</vt:lpstr>
      <vt:lpstr>PowerPoint Presentation</vt:lpstr>
      <vt:lpstr>Traditional Network VS. SDN</vt:lpstr>
      <vt:lpstr>Traditional Network VS. SDN Cont.</vt:lpstr>
      <vt:lpstr>PowerPoint Presentation</vt:lpstr>
      <vt:lpstr>OPENFLOW Protocol</vt:lpstr>
      <vt:lpstr>OPENFLOW Protocol</vt:lpstr>
      <vt:lpstr>OpenFlow Architecture</vt:lpstr>
      <vt:lpstr> Open flow switch</vt:lpstr>
      <vt:lpstr>OpenFlow Switch Ports</vt:lpstr>
      <vt:lpstr>OpenFlow Table Entry</vt:lpstr>
      <vt:lpstr>Packet Process Mechanism for OpenFlow Switch</vt:lpstr>
      <vt:lpstr>OpenFlow Switch Actions</vt:lpstr>
      <vt:lpstr>Pipeline Processing</vt:lpstr>
      <vt:lpstr>Flow types</vt:lpstr>
      <vt:lpstr>OpenFlow Communication Messages</vt:lpstr>
      <vt:lpstr>OpenFlow Communication Messages Cont.</vt:lpstr>
      <vt:lpstr>OpenFlow Communication Messages Cont.</vt:lpstr>
      <vt:lpstr>Mininet</vt:lpstr>
      <vt:lpstr>What’s Mininet?</vt:lpstr>
      <vt:lpstr>Why Mininet?</vt:lpstr>
      <vt:lpstr>Mininet command line Interface usage</vt:lpstr>
      <vt:lpstr>MiniEdit</vt:lpstr>
      <vt:lpstr>SDN Controllers</vt:lpstr>
      <vt:lpstr>The General description of a SDN Controller</vt:lpstr>
      <vt:lpstr>List of SDN Controllers</vt:lpstr>
      <vt:lpstr>HPE VAN</vt:lpstr>
      <vt:lpstr>Running HPE VAN</vt:lpstr>
      <vt:lpstr>PowerPoint Presentation</vt:lpstr>
      <vt:lpstr>Running HPE VAN</vt:lpstr>
      <vt:lpstr>RYU</vt:lpstr>
      <vt:lpstr>RYU Architecture</vt:lpstr>
      <vt:lpstr>Ryu Applications </vt:lpstr>
      <vt:lpstr>Simple L2 Switch Application</vt:lpstr>
      <vt:lpstr>STP Application</vt:lpstr>
      <vt:lpstr>STP Overview</vt:lpstr>
      <vt:lpstr>STP Application</vt:lpstr>
      <vt:lpstr>STP Application</vt:lpstr>
      <vt:lpstr>STP Application</vt:lpstr>
      <vt:lpstr>STP Application</vt:lpstr>
      <vt:lpstr>Pox</vt:lpstr>
      <vt:lpstr>POX Components</vt:lpstr>
      <vt:lpstr>Forwarding.hub</vt:lpstr>
      <vt:lpstr>forwarding.l2_learning</vt:lpstr>
      <vt:lpstr>forwarding. l2_learning </vt:lpstr>
      <vt:lpstr> Making Custom Topology</vt:lpstr>
      <vt:lpstr>Load Balancing, How The System works ?</vt:lpstr>
      <vt:lpstr>Load balancing algorithms</vt:lpstr>
      <vt:lpstr>PowerPoint Presentation</vt:lpstr>
      <vt:lpstr>Load Balancing Algorithms</vt:lpstr>
      <vt:lpstr>Round Robin</vt:lpstr>
      <vt:lpstr>Other Algorithms</vt:lpstr>
      <vt:lpstr>Round Robin Applied</vt:lpstr>
      <vt:lpstr>Round Robin and Random</vt:lpstr>
      <vt:lpstr>Tools</vt:lpstr>
      <vt:lpstr>Openload </vt:lpstr>
      <vt:lpstr>Openload </vt:lpstr>
      <vt:lpstr>SIEGE </vt:lpstr>
      <vt:lpstr>SIEGE </vt:lpstr>
      <vt:lpstr>Httpref</vt:lpstr>
      <vt:lpstr>Httpref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Abdullah Mohamed</dc:creator>
  <cp:lastModifiedBy>Abdullah Mohamed</cp:lastModifiedBy>
  <cp:revision>96</cp:revision>
  <dcterms:created xsi:type="dcterms:W3CDTF">2020-08-06T15:30:54Z</dcterms:created>
  <dcterms:modified xsi:type="dcterms:W3CDTF">2020-08-10T19:38:28Z</dcterms:modified>
</cp:coreProperties>
</file>